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4A5A5-C427-4237-9797-C208B09E8C98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D21C9-76DE-4279-A35B-7CFC919DEA3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8716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0215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4765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5698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9903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05281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9340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4946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9888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806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1860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7334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6BCF-52F3-4B24-95EF-6EEFA0F5AA99}" type="datetimeFigureOut">
              <a:rPr kumimoji="1" lang="ja-JP" altLang="en-US" smtClean="0"/>
              <a:pPr/>
              <a:t>2017/5/20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A632-D5D3-4C83-BF18-C6E71019DB7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132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18712"/>
            <a:ext cx="7918648" cy="181097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就労継続支援</a:t>
            </a:r>
            <a:r>
              <a:rPr lang="en-US" altLang="ja-JP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B</a:t>
            </a:r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型事業所（リサイクルショップ）開設に向けた事業調査</a:t>
            </a:r>
            <a:endParaRPr kumimoji="1" lang="ja-JP" altLang="en-US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624736" cy="2664296"/>
          </a:xfrm>
        </p:spPr>
        <p:txBody>
          <a:bodyPr/>
          <a:lstStyle/>
          <a:p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</a:rPr>
              <a:t>　　　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endParaRPr lang="en-US" altLang="ja-JP" dirty="0">
              <a:solidFill>
                <a:srgbClr val="0070C0"/>
              </a:solidFill>
            </a:endParaRPr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NPO</a:t>
            </a:r>
            <a:r>
              <a:rPr kumimoji="1" lang="ja-JP" altLang="en-US" dirty="0" smtClean="0">
                <a:solidFill>
                  <a:srgbClr val="0070C0"/>
                </a:solidFill>
              </a:rPr>
              <a:t>法人</a:t>
            </a:r>
            <a:r>
              <a:rPr kumimoji="1" lang="en-US" altLang="ja-JP" dirty="0" smtClean="0">
                <a:solidFill>
                  <a:srgbClr val="0070C0"/>
                </a:solidFill>
              </a:rPr>
              <a:t>VIVID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79280" y="930817"/>
            <a:ext cx="6120680" cy="584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平成</a:t>
            </a:r>
            <a:r>
              <a:rPr lang="en-US" altLang="ja-JP" sz="3200" dirty="0">
                <a:solidFill>
                  <a:schemeClr val="bg1"/>
                </a:solidFill>
              </a:rPr>
              <a:t>28</a:t>
            </a:r>
            <a:r>
              <a:rPr lang="ja-JP" altLang="en-US" sz="3200" dirty="0">
                <a:solidFill>
                  <a:schemeClr val="bg1"/>
                </a:solidFill>
              </a:rPr>
              <a:t>年度草の根育成助成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364" y="3789040"/>
            <a:ext cx="2264695" cy="1940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794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17" y="325260"/>
            <a:ext cx="8548295" cy="627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029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地域の</a:t>
            </a:r>
            <a:r>
              <a:rPr kumimoji="1"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課題</a:t>
            </a:r>
            <a:endParaRPr kumimoji="1" lang="ja-JP" altLang="en-US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27584" y="1196753"/>
            <a:ext cx="7787208" cy="12961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●新宿区内</a:t>
            </a: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の障害者の就労支援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</a:t>
            </a: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移行支援</a:t>
            </a:r>
            <a:r>
              <a:rPr lang="en-US" altLang="ja-JP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</a:t>
            </a: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継続支援Ａ型</a:t>
            </a:r>
            <a:r>
              <a:rPr lang="en-US" altLang="ja-JP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所、</a:t>
            </a:r>
            <a:r>
              <a:rPr lang="en-US" altLang="ja-JP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型</a:t>
            </a:r>
            <a:r>
              <a:rPr lang="en-US" altLang="ja-JP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</a:t>
            </a:r>
            <a:r>
              <a:rPr lang="ja-JP" altLang="en-US" dirty="0" smtClean="0">
                <a:solidFill>
                  <a:srgbClr val="00206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en-US" altLang="ja-JP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5962210" y="1732063"/>
            <a:ext cx="288032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8074" y="3789040"/>
            <a:ext cx="7580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●高次</a:t>
            </a:r>
            <a:r>
              <a:rPr lang="ja-JP" altLang="en-US" sz="24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脳機能</a:t>
            </a:r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障害者の特性は外見からはわかりにくい</a:t>
            </a:r>
            <a:endParaRPr lang="en-US" altLang="ja-JP" sz="24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したがって</a:t>
            </a:r>
            <a:r>
              <a:rPr lang="ja-JP" altLang="en-US" sz="2400" dirty="0">
                <a:solidFill>
                  <a:srgbClr val="00206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ja-JP" altLang="en-US" sz="2400" dirty="0"/>
          </a:p>
        </p:txBody>
      </p:sp>
      <p:sp>
        <p:nvSpPr>
          <p:cNvPr id="8" name="星 7 7"/>
          <p:cNvSpPr/>
          <p:nvPr/>
        </p:nvSpPr>
        <p:spPr>
          <a:xfrm>
            <a:off x="6819727" y="533201"/>
            <a:ext cx="2088232" cy="194421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当事者の目標は</a:t>
            </a:r>
            <a:endParaRPr kumimoji="1" lang="en-US" altLang="ja-JP" dirty="0" smtClean="0"/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</a:rPr>
              <a:t>就労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6692" y="2342846"/>
            <a:ext cx="4781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しかし</a:t>
            </a:r>
            <a:endParaRPr lang="en-US" altLang="ja-JP" sz="22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15616" y="2773733"/>
            <a:ext cx="6748227" cy="7992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ja-JP" altLang="en-US" sz="22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身体、知的、精神の障害者施設</a:t>
            </a: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のみ</a:t>
            </a:r>
            <a:endParaRPr lang="en-US" altLang="ja-JP" sz="22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>
              <a:spcBef>
                <a:spcPct val="20000"/>
              </a:spcBef>
            </a:pPr>
            <a:r>
              <a:rPr lang="ja-JP" altLang="en-US" sz="22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高次脳機能障害者のため</a:t>
            </a:r>
            <a:r>
              <a:rPr lang="ja-JP" altLang="en-US" sz="22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の就労支援事業所はない</a:t>
            </a:r>
            <a:endParaRPr lang="en-US" altLang="ja-JP" sz="22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91914" y="4583014"/>
            <a:ext cx="4068317" cy="7600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4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支援方法に不調和が生じる</a:t>
            </a:r>
            <a:endParaRPr lang="en-US" altLang="ja-JP" sz="24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/>
            <a:r>
              <a:rPr lang="ja-JP" altLang="en-US" sz="24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</a:t>
            </a:r>
            <a:r>
              <a:rPr lang="ja-JP" altLang="en-US" sz="24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になじめない</a:t>
            </a:r>
            <a:endParaRPr lang="ja-JP" altLang="en-US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14190" y="5589240"/>
            <a:ext cx="7274234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b="1" dirty="0">
                <a:solidFill>
                  <a:schemeClr val="tx1"/>
                </a:solidFill>
              </a:rPr>
              <a:t>高次脳機能障害者の就労支援事業所が必要</a:t>
            </a:r>
          </a:p>
        </p:txBody>
      </p:sp>
      <p:sp>
        <p:nvSpPr>
          <p:cNvPr id="18" name="左カーブ矢印 17"/>
          <p:cNvSpPr/>
          <p:nvPr/>
        </p:nvSpPr>
        <p:spPr>
          <a:xfrm rot="21071155">
            <a:off x="8071570" y="3105324"/>
            <a:ext cx="675251" cy="27633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右カーブ矢印 18"/>
          <p:cNvSpPr/>
          <p:nvPr/>
        </p:nvSpPr>
        <p:spPr>
          <a:xfrm>
            <a:off x="1691679" y="5042557"/>
            <a:ext cx="887423" cy="601030"/>
          </a:xfrm>
          <a:prstGeom prst="curvedRightArrow">
            <a:avLst>
              <a:gd name="adj1" fmla="val 25000"/>
              <a:gd name="adj2" fmla="val 4112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4489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  <p:bldP spid="8" grpId="0" animBg="1"/>
      <p:bldP spid="9" grpId="0"/>
      <p:bldP spid="12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調査活動　成果と課題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>
          <a:xfrm>
            <a:off x="467544" y="2924943"/>
            <a:ext cx="4040188" cy="48847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</a:rPr>
              <a:t>可能性・利点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7833" y="3410157"/>
            <a:ext cx="4040188" cy="276917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ショップ周辺のコミュニティ・社会的資源と</a:t>
            </a:r>
            <a:r>
              <a:rPr lang="ja-JP" altLang="en-US" dirty="0" smtClean="0">
                <a:solidFill>
                  <a:srgbClr val="002060"/>
                </a:solidFill>
              </a:rPr>
              <a:t>つながる</a:t>
            </a:r>
            <a:endParaRPr lang="ja-JP" altLang="en-US" dirty="0">
              <a:solidFill>
                <a:srgbClr val="002060"/>
              </a:solidFill>
            </a:endParaRPr>
          </a:p>
          <a:p>
            <a:r>
              <a:rPr lang="ja-JP" altLang="en-US" dirty="0">
                <a:solidFill>
                  <a:srgbClr val="002060"/>
                </a:solidFill>
              </a:rPr>
              <a:t>当事者が地域の一員と自覚できる居場所となれる</a:t>
            </a:r>
          </a:p>
          <a:p>
            <a:r>
              <a:rPr lang="ja-JP" altLang="en-US" dirty="0">
                <a:solidFill>
                  <a:srgbClr val="002060"/>
                </a:solidFill>
              </a:rPr>
              <a:t>気軽</a:t>
            </a:r>
            <a:r>
              <a:rPr lang="ja-JP" altLang="en-US" dirty="0" smtClean="0">
                <a:solidFill>
                  <a:srgbClr val="002060"/>
                </a:solidFill>
              </a:rPr>
              <a:t>に寄れる</a:t>
            </a:r>
            <a:r>
              <a:rPr lang="ja-JP" altLang="en-US" dirty="0">
                <a:solidFill>
                  <a:srgbClr val="002060"/>
                </a:solidFill>
              </a:rPr>
              <a:t>拠点が、相談の場や関係をつなぐ場になる</a:t>
            </a:r>
          </a:p>
          <a:p>
            <a:r>
              <a:rPr lang="ja-JP" altLang="en-US" dirty="0">
                <a:solidFill>
                  <a:srgbClr val="002060"/>
                </a:solidFill>
              </a:rPr>
              <a:t>障害や活動への理解を周辺に広めることに</a:t>
            </a:r>
            <a:r>
              <a:rPr lang="ja-JP" altLang="en-US" dirty="0" smtClean="0">
                <a:solidFill>
                  <a:srgbClr val="002060"/>
                </a:solidFill>
              </a:rPr>
              <a:t>つながる</a:t>
            </a:r>
            <a:endParaRPr lang="en-US" altLang="ja-JP" dirty="0" smtClean="0">
              <a:solidFill>
                <a:srgbClr val="002060"/>
              </a:solidFill>
            </a:endParaRPr>
          </a:p>
          <a:p>
            <a:r>
              <a:rPr lang="ja-JP" altLang="en-US" dirty="0" smtClean="0">
                <a:solidFill>
                  <a:srgbClr val="002060"/>
                </a:solidFill>
              </a:rPr>
              <a:t>「環境に取り組む」点で社会的価値がある</a:t>
            </a:r>
            <a:endParaRPr lang="ja-JP" altLang="en-US" dirty="0">
              <a:solidFill>
                <a:srgbClr val="00206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3"/>
          </p:nvPr>
        </p:nvSpPr>
        <p:spPr>
          <a:xfrm>
            <a:off x="4597002" y="2924944"/>
            <a:ext cx="4041775" cy="512166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</a:rPr>
              <a:t>課題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4"/>
          </p:nvPr>
        </p:nvSpPr>
        <p:spPr>
          <a:xfrm>
            <a:off x="4591860" y="3410157"/>
            <a:ext cx="4031431" cy="276917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準備に時間がかかる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r>
              <a:rPr lang="ja-JP" altLang="en-US" dirty="0">
                <a:solidFill>
                  <a:srgbClr val="002060"/>
                </a:solidFill>
              </a:rPr>
              <a:t>当事者</a:t>
            </a:r>
            <a:r>
              <a:rPr kumimoji="1" lang="ja-JP" altLang="en-US" dirty="0" smtClean="0">
                <a:solidFill>
                  <a:srgbClr val="002060"/>
                </a:solidFill>
              </a:rPr>
              <a:t>にとってルーティンワークでない部分が多い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r>
              <a:rPr lang="ja-JP" altLang="en-US" dirty="0">
                <a:solidFill>
                  <a:srgbClr val="002060"/>
                </a:solidFill>
              </a:rPr>
              <a:t>接客業として</a:t>
            </a:r>
            <a:r>
              <a:rPr lang="ja-JP" altLang="en-US" dirty="0" smtClean="0">
                <a:solidFill>
                  <a:srgbClr val="002060"/>
                </a:solidFill>
              </a:rPr>
              <a:t>のスキル</a:t>
            </a:r>
            <a:endParaRPr lang="en-US" altLang="ja-JP" dirty="0" smtClean="0">
              <a:solidFill>
                <a:srgbClr val="002060"/>
              </a:solidFill>
            </a:endParaRPr>
          </a:p>
          <a:p>
            <a:r>
              <a:rPr lang="ja-JP" altLang="en-US" dirty="0" smtClean="0">
                <a:solidFill>
                  <a:srgbClr val="002060"/>
                </a:solidFill>
              </a:rPr>
              <a:t>「売れる」ためのレイアウトや商品チョイスなどのセンス</a:t>
            </a:r>
            <a:endParaRPr lang="en-US" altLang="ja-JP" dirty="0" smtClean="0">
              <a:solidFill>
                <a:srgbClr val="002060"/>
              </a:solidFill>
            </a:endParaRPr>
          </a:p>
          <a:p>
            <a:r>
              <a:rPr kumimoji="1" lang="ja-JP" altLang="en-US" dirty="0" smtClean="0">
                <a:solidFill>
                  <a:srgbClr val="002060"/>
                </a:solidFill>
              </a:rPr>
              <a:t>バックスペースの確保や売れない</a:t>
            </a:r>
            <a:r>
              <a:rPr kumimoji="1" lang="ja-JP" altLang="en-US" dirty="0">
                <a:solidFill>
                  <a:srgbClr val="002060"/>
                </a:solidFill>
              </a:rPr>
              <a:t>物</a:t>
            </a:r>
            <a:r>
              <a:rPr kumimoji="1" lang="ja-JP" altLang="en-US" dirty="0" smtClean="0">
                <a:solidFill>
                  <a:srgbClr val="002060"/>
                </a:solidFill>
              </a:rPr>
              <a:t>の処分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99443" y="1169699"/>
            <a:ext cx="8106072" cy="1683238"/>
            <a:chOff x="0" y="1544501"/>
            <a:chExt cx="8003232" cy="1404092"/>
          </a:xfrm>
        </p:grpSpPr>
        <p:sp>
          <p:nvSpPr>
            <p:cNvPr id="10" name="角丸四角形 9"/>
            <p:cNvSpPr/>
            <p:nvPr/>
          </p:nvSpPr>
          <p:spPr>
            <a:xfrm>
              <a:off x="0" y="1544501"/>
              <a:ext cx="8003232" cy="1404092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角丸四角形 4"/>
            <p:cNvSpPr/>
            <p:nvPr/>
          </p:nvSpPr>
          <p:spPr>
            <a:xfrm>
              <a:off x="1741055" y="1544501"/>
              <a:ext cx="6262176" cy="1404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400" kern="1200" dirty="0" smtClean="0"/>
                <a:t>　　リサイクルショップの可能性</a:t>
              </a:r>
              <a:endParaRPr kumimoji="1" lang="ja-JP" altLang="en-US" sz="24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ja-JP" altLang="en-US" sz="1900" kern="1200" dirty="0" smtClean="0"/>
                <a:t>リサイクルショップ運営者からの聞き取り</a:t>
              </a:r>
              <a:endParaRPr kumimoji="1" lang="ja-JP" altLang="en-US" sz="19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ja-JP" altLang="en-US" sz="1900" kern="1200" dirty="0" smtClean="0"/>
                <a:t>立地調査、市場調査を行うためのガレージセール３回実施</a:t>
              </a:r>
              <a:endParaRPr kumimoji="1" lang="en-US" altLang="ja-JP" sz="1900" kern="1200" dirty="0" smtClean="0"/>
            </a:p>
            <a:p>
              <a:pPr marL="0" lvl="1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900" dirty="0"/>
                <a:t>　</a:t>
              </a:r>
              <a:r>
                <a:rPr lang="ja-JP" altLang="en-US" sz="1900" dirty="0" smtClean="0"/>
                <a:t>（周辺環境、通行人数、来客数、売れ筋などを調査）</a:t>
              </a:r>
              <a:endParaRPr kumimoji="1" lang="ja-JP" altLang="en-US" sz="1900" kern="12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65" y="1318815"/>
            <a:ext cx="1522907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6416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  <p:bldP spid="6" grpId="0" uiExpand="1" build="p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調査活動　成果と課題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13767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ja-JP" altLang="en-US" sz="2200" dirty="0">
                <a:solidFill>
                  <a:srgbClr val="002060"/>
                </a:solidFill>
              </a:rPr>
              <a:t>事業設立経験者、</a:t>
            </a:r>
          </a:p>
          <a:p>
            <a:pPr>
              <a:lnSpc>
                <a:spcPts val="2400"/>
              </a:lnSpc>
            </a:pPr>
            <a:r>
              <a:rPr lang="ja-JP" altLang="en-US" sz="2200" dirty="0">
                <a:solidFill>
                  <a:srgbClr val="002060"/>
                </a:solidFill>
              </a:rPr>
              <a:t>運営者からの</a:t>
            </a:r>
            <a:r>
              <a:rPr lang="ja-JP" altLang="en-US" sz="2200" dirty="0" smtClean="0">
                <a:solidFill>
                  <a:srgbClr val="002060"/>
                </a:solidFill>
              </a:rPr>
              <a:t>聞き取り</a:t>
            </a:r>
            <a:endParaRPr lang="ja-JP" altLang="en-US" sz="2200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4040188" cy="37052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altLang="ja-JP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種類</a:t>
            </a:r>
            <a:endParaRPr lang="en-US" altLang="ja-JP" sz="26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⇒就労継続支援</a:t>
            </a:r>
            <a:r>
              <a:rPr lang="en-US" altLang="ja-JP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型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法人格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⇒現在（</a:t>
            </a:r>
            <a:r>
              <a:rPr lang="en-US" altLang="ja-JP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法人）の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法人格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資金</a:t>
            </a: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調達の種類・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方法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⇒寄付と融資</a:t>
            </a:r>
            <a:endParaRPr lang="en-US" altLang="ja-JP" sz="260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（市民ファンドなど）</a:t>
            </a:r>
            <a:r>
              <a:rPr lang="ja-JP" altLang="en-US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1376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ts val="2400"/>
              </a:lnSpc>
            </a:pPr>
            <a:r>
              <a:rPr lang="ja-JP" altLang="en-US" sz="2200" dirty="0">
                <a:solidFill>
                  <a:srgbClr val="002060"/>
                </a:solidFill>
              </a:rPr>
              <a:t>不動産屋からの情報</a:t>
            </a:r>
            <a:r>
              <a:rPr lang="ja-JP" altLang="en-US" sz="2200" dirty="0" smtClean="0">
                <a:solidFill>
                  <a:srgbClr val="002060"/>
                </a:solidFill>
              </a:rPr>
              <a:t>収集</a:t>
            </a:r>
            <a:endParaRPr lang="en-US" altLang="ja-JP" sz="2200" dirty="0" smtClean="0">
              <a:solidFill>
                <a:srgbClr val="002060"/>
              </a:solidFill>
            </a:endParaRPr>
          </a:p>
          <a:p>
            <a:pPr>
              <a:lnSpc>
                <a:spcPts val="2400"/>
              </a:lnSpc>
            </a:pPr>
            <a:r>
              <a:rPr lang="ja-JP" altLang="en-US" sz="2200" dirty="0" smtClean="0">
                <a:solidFill>
                  <a:srgbClr val="002060"/>
                </a:solidFill>
              </a:rPr>
              <a:t>物件</a:t>
            </a:r>
            <a:r>
              <a:rPr lang="ja-JP" altLang="en-US" sz="2200" dirty="0">
                <a:solidFill>
                  <a:srgbClr val="002060"/>
                </a:solidFill>
              </a:rPr>
              <a:t>の</a:t>
            </a:r>
            <a:r>
              <a:rPr lang="ja-JP" altLang="en-US" sz="2200" dirty="0" smtClean="0">
                <a:solidFill>
                  <a:srgbClr val="002060"/>
                </a:solidFill>
              </a:rPr>
              <a:t>内覧</a:t>
            </a:r>
            <a:endParaRPr lang="ja-JP" altLang="en-US" sz="2200" dirty="0">
              <a:solidFill>
                <a:srgbClr val="002060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4"/>
          </p:nvPr>
        </p:nvSpPr>
        <p:spPr>
          <a:xfrm>
            <a:off x="4645025" y="2420888"/>
            <a:ext cx="4041775" cy="37052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r>
              <a:rPr lang="ja-JP" altLang="en-US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選定の</a:t>
            </a: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考え方</a:t>
            </a: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・周辺に住宅街がある</a:t>
            </a: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・公共施設や郵便局・お店</a:t>
            </a: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などの近く</a:t>
            </a: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・バックスペースがある</a:t>
            </a: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・家賃の安い上層階であれば</a:t>
            </a: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インターネット販売などに</a:t>
            </a:r>
            <a:endParaRPr lang="en-US" altLang="ja-JP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も力を入れる必要がある</a:t>
            </a:r>
            <a:endParaRPr lang="ja-JP" altLang="en-US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1332741" y="2511739"/>
            <a:ext cx="432048" cy="43204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5627406" y="2514162"/>
            <a:ext cx="432048" cy="43204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23429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 uiExpand="1" build="p" animBg="1"/>
      <p:bldP spid="9" grpId="0" uiExpand="1" build="p" animBg="1"/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助成事業の全体経費と助成金額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8229600" cy="5184576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1800" b="1" dirty="0" smtClean="0">
                <a:latin typeface="+mj-ea"/>
                <a:ea typeface="+mj-ea"/>
              </a:rPr>
              <a:t>■収入</a:t>
            </a:r>
            <a:endParaRPr kumimoji="1" lang="en-US" altLang="ja-JP" sz="1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助成金</a:t>
            </a:r>
            <a:r>
              <a:rPr lang="en-US" altLang="ja-JP" sz="1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１７５，０００円</a:t>
            </a:r>
            <a:endParaRPr lang="en-US" altLang="ja-JP" sz="18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自己資金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１８２，５４２円</a:t>
            </a:r>
            <a:endParaRPr kumimoji="1"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ｶﾞﾚｰｼﾞｾｰﾙ売り上げ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７３，４８０円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合計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４３１，０２２円</a:t>
            </a:r>
            <a:endParaRPr kumimoji="1"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b="1" dirty="0" smtClean="0"/>
              <a:t>■支出</a:t>
            </a: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800" b="1" dirty="0"/>
              <a:t>　</a:t>
            </a:r>
            <a:r>
              <a:rPr lang="ja-JP" altLang="en-US" sz="1800" b="1" dirty="0" smtClean="0"/>
              <a:t>　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人件費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（講師謝金、ｶﾞﾚｰｼﾞｾｰﾙ・ﾁﾗｼまき・調査等の人件費）２９４，０００円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交通費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（人件費に伴う交通費）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２１，３９６円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備品購入費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（のぼり旗、ポール）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２，８９８円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消耗品費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（インク、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OA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用紙、販促用品等）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３７，０００円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広告宣伝費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（チラシ印刷）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１５，６００円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TW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通信運搬費</a:t>
            </a:r>
            <a:r>
              <a:rPr lang="zh-TW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（物品運搬等）</a:t>
            </a:r>
            <a:r>
              <a:rPr lang="en-US" altLang="zh-TW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１３，３４６円</a:t>
            </a:r>
            <a:endParaRPr lang="en-US" altLang="zh-TW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会場費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（ガレージセール場所代、会議室代）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１３，０００円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委託費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（チラシデザイン）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２０，０００円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合計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		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４３１，０２２円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899592" y="2564904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99592" y="5981179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69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0664"/>
            <a:ext cx="4896544" cy="9915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 algn="ctr">
              <a:buNone/>
            </a:pPr>
            <a:r>
              <a:rPr kumimoji="1" lang="ja-JP" altLang="en-US" sz="2400" dirty="0" smtClean="0"/>
              <a:t>報告書を</a:t>
            </a:r>
            <a:r>
              <a:rPr kumimoji="1" lang="en-US" altLang="ja-JP" sz="2400" dirty="0" smtClean="0"/>
              <a:t>VIVID</a:t>
            </a:r>
            <a:r>
              <a:rPr kumimoji="1" lang="ja-JP" altLang="en-US" sz="2400" dirty="0" smtClean="0"/>
              <a:t>内部の「新規事業プロジェクト」に報告</a:t>
            </a:r>
            <a:endParaRPr kumimoji="1" lang="en-US" altLang="ja-JP" sz="2400" dirty="0" smtClean="0"/>
          </a:p>
          <a:p>
            <a:pPr marL="0" indent="0" algn="ctr">
              <a:buNone/>
            </a:pPr>
            <a:r>
              <a:rPr lang="ja-JP" altLang="en-US" sz="2400" dirty="0" smtClean="0"/>
              <a:t>プロジェクト答申を受け</a:t>
            </a:r>
            <a:endParaRPr kumimoji="1" lang="en-US" altLang="ja-JP" sz="2400" dirty="0" smtClean="0"/>
          </a:p>
          <a:p>
            <a:pPr marL="0" indent="0" algn="ctr">
              <a:buNone/>
            </a:pPr>
            <a:r>
              <a:rPr lang="ja-JP" altLang="en-US" dirty="0" smtClean="0"/>
              <a:t>⇓</a:t>
            </a:r>
            <a:endParaRPr lang="en-US" altLang="ja-JP" dirty="0" smtClean="0"/>
          </a:p>
          <a:p>
            <a:pPr marL="0" indent="0" algn="ctr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仮称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就労継続支援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型事業所</a:t>
            </a:r>
            <a:r>
              <a:rPr kumimoji="1" lang="en-US" altLang="ja-JP" dirty="0" smtClean="0"/>
              <a:t>VIVID</a:t>
            </a:r>
          </a:p>
          <a:p>
            <a:pPr marL="0" indent="0" algn="ctr">
              <a:buNone/>
            </a:pPr>
            <a:r>
              <a:rPr kumimoji="1" lang="ja-JP" altLang="en-US" dirty="0" smtClean="0"/>
              <a:t>設立に向け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いよいよ準備に踏み出します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312" y="5157192"/>
            <a:ext cx="3048000" cy="1428750"/>
          </a:xfrm>
          <a:prstGeom prst="rect">
            <a:avLst/>
          </a:prstGeom>
        </p:spPr>
      </p:pic>
      <p:sp>
        <p:nvSpPr>
          <p:cNvPr id="6" name="円形吹き出し 5"/>
          <p:cNvSpPr/>
          <p:nvPr/>
        </p:nvSpPr>
        <p:spPr>
          <a:xfrm>
            <a:off x="755576" y="4797152"/>
            <a:ext cx="3528392" cy="1296144"/>
          </a:xfrm>
          <a:prstGeom prst="wedgeEllipseCallout">
            <a:avLst>
              <a:gd name="adj1" fmla="val 42193"/>
              <a:gd name="adj2" fmla="val 53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新規事業のための寄付を受け付けています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5100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291</Words>
  <Application>Microsoft Office PowerPoint</Application>
  <PresentationFormat>画面に合わせる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就労継続支援B型事業所（リサイクルショップ）開設に向けた事業調査</vt:lpstr>
      <vt:lpstr>スライド 2</vt:lpstr>
      <vt:lpstr>地域の課題</vt:lpstr>
      <vt:lpstr>調査活動　成果と課題</vt:lpstr>
      <vt:lpstr>調査活動　成果と課題</vt:lpstr>
      <vt:lpstr>助成事業の全体経費と助成金額</vt:lpstr>
      <vt:lpstr>これから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KUSANONEIKUSEI</cp:lastModifiedBy>
  <cp:revision>45</cp:revision>
  <cp:lastPrinted>2017-04-28T01:55:54Z</cp:lastPrinted>
  <dcterms:created xsi:type="dcterms:W3CDTF">2017-04-19T02:04:28Z</dcterms:created>
  <dcterms:modified xsi:type="dcterms:W3CDTF">2017-05-20T04:25:38Z</dcterms:modified>
</cp:coreProperties>
</file>