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9" r:id="rId2"/>
    <p:sldId id="1439" r:id="rId3"/>
    <p:sldId id="1440" r:id="rId4"/>
    <p:sldId id="1454" r:id="rId5"/>
    <p:sldId id="1442" r:id="rId6"/>
    <p:sldId id="1443" r:id="rId7"/>
    <p:sldId id="1444" r:id="rId8"/>
    <p:sldId id="1455" r:id="rId9"/>
    <p:sldId id="1450" r:id="rId10"/>
    <p:sldId id="1452" r:id="rId11"/>
    <p:sldId id="1453" r:id="rId12"/>
    <p:sldId id="1456" r:id="rId13"/>
    <p:sldId id="1458" r:id="rId14"/>
    <p:sldId id="1457" r:id="rId15"/>
    <p:sldId id="1459" r:id="rId16"/>
    <p:sldId id="1460" r:id="rId17"/>
    <p:sldId id="1461" r:id="rId18"/>
    <p:sldId id="1462" r:id="rId19"/>
    <p:sldId id="1463" r:id="rId20"/>
    <p:sldId id="1464" r:id="rId21"/>
    <p:sldId id="1465" r:id="rId22"/>
    <p:sldId id="1466" r:id="rId23"/>
    <p:sldId id="1467" r:id="rId24"/>
    <p:sldId id="146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0"/>
    <p:restoredTop sz="94600"/>
  </p:normalViewPr>
  <p:slideViewPr>
    <p:cSldViewPr snapToObjects="1">
      <p:cViewPr varScale="1">
        <p:scale>
          <a:sx n="102" d="100"/>
          <a:sy n="102" d="100"/>
        </p:scale>
        <p:origin x="656" y="176"/>
      </p:cViewPr>
      <p:guideLst>
        <p:guide orient="horz" pos="9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iryo UI Regular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iryo UI Regular"/>
              </a:defRPr>
            </a:lvl1pPr>
          </a:lstStyle>
          <a:p>
            <a:fld id="{0E8767B9-3259-8144-AED7-1970879C9DB6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iryo UI Regular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iryo UI Regular"/>
              </a:defRPr>
            </a:lvl1pPr>
          </a:lstStyle>
          <a:p>
            <a:fld id="{D7D9E892-106B-7542-8C57-C51E762ADD7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743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b="0" i="0" kern="1200">
        <a:solidFill>
          <a:schemeClr val="tx1"/>
        </a:solidFill>
        <a:latin typeface="Meiryo UI Regular"/>
        <a:ea typeface="+mn-ea"/>
        <a:cs typeface="+mn-cs"/>
      </a:defRPr>
    </a:lvl1pPr>
    <a:lvl2pPr marL="457200" algn="l" defTabSz="914400" rtl="0" eaLnBrk="1" latinLnBrk="0" hangingPunct="1">
      <a:defRPr kumimoji="1" sz="1200" b="0" i="0" kern="1200">
        <a:solidFill>
          <a:schemeClr val="tx1"/>
        </a:solidFill>
        <a:latin typeface="Meiryo UI Regular"/>
        <a:ea typeface="+mn-ea"/>
        <a:cs typeface="+mn-cs"/>
      </a:defRPr>
    </a:lvl2pPr>
    <a:lvl3pPr marL="914400" algn="l" defTabSz="914400" rtl="0" eaLnBrk="1" latinLnBrk="0" hangingPunct="1">
      <a:defRPr kumimoji="1" sz="1200" b="0" i="0" kern="1200">
        <a:solidFill>
          <a:schemeClr val="tx1"/>
        </a:solidFill>
        <a:latin typeface="Meiryo UI Regular"/>
        <a:ea typeface="+mn-ea"/>
        <a:cs typeface="+mn-cs"/>
      </a:defRPr>
    </a:lvl3pPr>
    <a:lvl4pPr marL="1371600" algn="l" defTabSz="914400" rtl="0" eaLnBrk="1" latinLnBrk="0" hangingPunct="1">
      <a:defRPr kumimoji="1" sz="1200" b="0" i="0" kern="1200">
        <a:solidFill>
          <a:schemeClr val="tx1"/>
        </a:solidFill>
        <a:latin typeface="Meiryo UI Regular"/>
        <a:ea typeface="+mn-ea"/>
        <a:cs typeface="+mn-cs"/>
      </a:defRPr>
    </a:lvl4pPr>
    <a:lvl5pPr marL="1828800" algn="l" defTabSz="914400" rtl="0" eaLnBrk="1" latinLnBrk="0" hangingPunct="1">
      <a:defRPr kumimoji="1" sz="1200" b="0" i="0" kern="1200">
        <a:solidFill>
          <a:schemeClr val="tx1"/>
        </a:solidFill>
        <a:latin typeface="Meiryo UI Regular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9BB6459-2DAD-6F4B-B27C-9281C9F2BC54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A7B3CDB-6118-B047-AC65-D4269CF0CB8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7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9BB6459-2DAD-6F4B-B27C-9281C9F2BC54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A7B3CDB-6118-B047-AC65-D4269CF0CB8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DA360F-CFEA-5B46-B284-802CE3EB5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958" y="109392"/>
            <a:ext cx="1751679" cy="6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9BB6459-2DAD-6F4B-B27C-9281C9F2BC54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A7B3CDB-6118-B047-AC65-D4269CF0CB8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728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9BB6459-2DAD-6F4B-B27C-9281C9F2BC54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A7B3CDB-6118-B047-AC65-D4269CF0CB8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9C7318-902D-2644-9995-56708E3D4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958" y="109392"/>
            <a:ext cx="1751679" cy="6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B6459-2DAD-6F4B-B27C-9281C9F2BC54}" type="datetimeFigureOut">
              <a:rPr lang="ja-JP" altLang="en-US" smtClean="0"/>
              <a:pPr/>
              <a:t>2020/6/11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3CDB-6118-B047-AC65-D4269CF0CB8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92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0EDC3-A80C-9042-A2DF-E5AE0F984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4313"/>
            <a:ext cx="9144000" cy="2616553"/>
          </a:xfrm>
        </p:spPr>
        <p:txBody>
          <a:bodyPr anchor="t">
            <a:normAutofit/>
          </a:bodyPr>
          <a:lstStyle/>
          <a:p>
            <a:pPr>
              <a:lnSpc>
                <a:spcPts val="4640"/>
              </a:lnSpc>
            </a:pPr>
            <a:r>
              <a:rPr lang="ja-JP" altLang="en-US" sz="3200" b="1">
                <a:latin typeface="Meiryo UI" panose="020B0604030504040204" pitchFamily="34" charset="-128"/>
                <a:ea typeface="Meiryo UI" panose="020B0604030504040204" pitchFamily="34" charset="-128"/>
              </a:rPr>
              <a:t>こども食堂の支援を通じて、</a:t>
            </a:r>
            <a:br>
              <a:rPr lang="en-US" altLang="ja-JP" sz="3200" b="1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3200" b="1">
                <a:latin typeface="Meiryo UI" panose="020B0604030504040204" pitchFamily="34" charset="-128"/>
                <a:ea typeface="Meiryo UI" panose="020B0604030504040204" pitchFamily="34" charset="-128"/>
              </a:rPr>
              <a:t>誰も取りこぼさない社会をつくる。</a:t>
            </a:r>
            <a:endParaRPr kumimoji="1" lang="ja-JP" altLang="en-US" sz="32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45A3F98-DBFE-8549-9E2D-714D5D4C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871" y="3356992"/>
            <a:ext cx="7767729" cy="626302"/>
          </a:xfrm>
        </p:spPr>
        <p:txBody>
          <a:bodyPr anchor="ctr">
            <a:normAutofit/>
          </a:bodyPr>
          <a:lstStyle/>
          <a:p>
            <a:r>
              <a:rPr kumimoji="1" lang="ja-JP" altLang="en-US" b="1">
                <a:latin typeface="Meiryo UI" panose="020B0604030504040204" pitchFamily="34" charset="-128"/>
                <a:ea typeface="Meiryo UI" panose="020B0604030504040204" pitchFamily="34" charset="-128"/>
              </a:rPr>
              <a:t>こども食堂地域防災拠点化事業　活動報告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2C3E38-00E8-4442-A577-0BB120C9F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160" y="5805264"/>
            <a:ext cx="1751679" cy="63060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DECF04-004D-BF4C-A40C-9FC56CB6D44E}"/>
              </a:ext>
            </a:extLst>
          </p:cNvPr>
          <p:cNvSpPr/>
          <p:nvPr/>
        </p:nvSpPr>
        <p:spPr>
          <a:xfrm>
            <a:off x="2057400" y="4586645"/>
            <a:ext cx="5029200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NPO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法人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全国こども食堂支援センター・むすびえ</a:t>
            </a:r>
            <a:endParaRPr lang="en-US" altLang="ja-JP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地域ネットワーク事業担当サブマネージャー　森谷</a:t>
            </a:r>
            <a:r>
              <a:rPr lang="en-US" altLang="ja-JP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>
                <a:latin typeface="Meiryo UI" panose="020B0604030504040204" pitchFamily="34" charset="-128"/>
                <a:ea typeface="Meiryo UI" panose="020B0604030504040204" pitchFamily="34" charset="-128"/>
              </a:rPr>
              <a:t>哲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089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B63D1-618F-484A-8729-EF76CDBB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コロナから導き出すもの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D88024-3995-644A-9ED5-1A3CB6AC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37282">
            <a:off x="923673" y="1868904"/>
            <a:ext cx="2628969" cy="26289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4B65D7-CA18-1145-967F-F13260945A64}"/>
              </a:ext>
            </a:extLst>
          </p:cNvPr>
          <p:cNvSpPr txBox="1"/>
          <p:nvPr/>
        </p:nvSpPr>
        <p:spPr>
          <a:xfrm>
            <a:off x="1566910" y="2186050"/>
            <a:ext cx="137176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収入減・失業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198230-E551-9C4C-B94D-C3754B645830}"/>
              </a:ext>
            </a:extLst>
          </p:cNvPr>
          <p:cNvSpPr txBox="1"/>
          <p:nvPr/>
        </p:nvSpPr>
        <p:spPr>
          <a:xfrm>
            <a:off x="2627784" y="3140968"/>
            <a:ext cx="150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生活困窮・孤立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C41077-33AB-C941-9E96-B94DF42739FE}"/>
              </a:ext>
            </a:extLst>
          </p:cNvPr>
          <p:cNvSpPr txBox="1"/>
          <p:nvPr/>
        </p:nvSpPr>
        <p:spPr>
          <a:xfrm>
            <a:off x="1547664" y="4221088"/>
            <a:ext cx="1221173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虐待・</a:t>
            </a:r>
            <a:r>
              <a:rPr lang="en-US" altLang="ja-JP" sz="1400" b="1" dirty="0"/>
              <a:t>DV</a:t>
            </a:r>
            <a:r>
              <a:rPr lang="ja-JP" altLang="en-US" sz="1400" b="1"/>
              <a:t>・うつ・自殺</a:t>
            </a:r>
            <a:endParaRPr kumimoji="1" lang="ja-JP" altLang="en-US" sz="1400" b="1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F93C5B1-994C-1244-AE9C-935A9C81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5975" flipV="1">
            <a:off x="5439014" y="1847741"/>
            <a:ext cx="2721188" cy="27211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00FABC-2D25-C74E-8A5F-E3EA70CBEFFC}"/>
              </a:ext>
            </a:extLst>
          </p:cNvPr>
          <p:cNvSpPr txBox="1"/>
          <p:nvPr/>
        </p:nvSpPr>
        <p:spPr>
          <a:xfrm>
            <a:off x="6355052" y="2007998"/>
            <a:ext cx="239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家族・友人・地域の見直し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B5DFB4-5BC4-4545-BA60-92F2CFCE1D8F}"/>
              </a:ext>
            </a:extLst>
          </p:cNvPr>
          <p:cNvSpPr txBox="1"/>
          <p:nvPr/>
        </p:nvSpPr>
        <p:spPr>
          <a:xfrm>
            <a:off x="4860032" y="299695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平時からのつながりづくり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004371-A6CB-954A-AB8B-B284B0681611}"/>
              </a:ext>
            </a:extLst>
          </p:cNvPr>
          <p:cNvSpPr txBox="1"/>
          <p:nvPr/>
        </p:nvSpPr>
        <p:spPr>
          <a:xfrm>
            <a:off x="6876256" y="4293096"/>
            <a:ext cx="177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災害時の支えあい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E13FD1-FFDD-4741-9702-1E2C722E7141}"/>
              </a:ext>
            </a:extLst>
          </p:cNvPr>
          <p:cNvSpPr txBox="1"/>
          <p:nvPr/>
        </p:nvSpPr>
        <p:spPr>
          <a:xfrm>
            <a:off x="7618373" y="328498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暮らしの安心感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689B00-B031-0E4C-8D62-973EA47A830D}"/>
              </a:ext>
            </a:extLst>
          </p:cNvPr>
          <p:cNvSpPr txBox="1"/>
          <p:nvPr/>
        </p:nvSpPr>
        <p:spPr>
          <a:xfrm>
            <a:off x="323528" y="3140968"/>
            <a:ext cx="108248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社会不安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F45D350-0E97-5D42-BF9F-73E3C1F17786}"/>
              </a:ext>
            </a:extLst>
          </p:cNvPr>
          <p:cNvSpPr/>
          <p:nvPr/>
        </p:nvSpPr>
        <p:spPr>
          <a:xfrm>
            <a:off x="107504" y="1484313"/>
            <a:ext cx="4361928" cy="36726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D488261-D894-2E4A-82B1-E3A650C60FFB}"/>
              </a:ext>
            </a:extLst>
          </p:cNvPr>
          <p:cNvSpPr/>
          <p:nvPr/>
        </p:nvSpPr>
        <p:spPr>
          <a:xfrm>
            <a:off x="4674568" y="1484313"/>
            <a:ext cx="4361928" cy="36726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6945FD5-F2DB-D64C-9933-BC877EA3BA30}"/>
              </a:ext>
            </a:extLst>
          </p:cNvPr>
          <p:cNvSpPr/>
          <p:nvPr/>
        </p:nvSpPr>
        <p:spPr>
          <a:xfrm>
            <a:off x="87451" y="5733256"/>
            <a:ext cx="4380116" cy="72004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/>
              <a:t>非常時（</a:t>
            </a:r>
            <a:r>
              <a:rPr kumimoji="1" lang="ja-JP" altLang="en-US" b="1"/>
              <a:t>緊急事態宣言下）</a:t>
            </a:r>
          </a:p>
        </p:txBody>
      </p:sp>
      <p:sp>
        <p:nvSpPr>
          <p:cNvPr id="17" name="下カーブ矢印 16">
            <a:extLst>
              <a:ext uri="{FF2B5EF4-FFF2-40B4-BE49-F238E27FC236}">
                <a16:creationId xmlns:a16="http://schemas.microsoft.com/office/drawing/2014/main" id="{C1294D8A-448D-2F48-B651-AF847E44CAAE}"/>
              </a:ext>
            </a:extLst>
          </p:cNvPr>
          <p:cNvSpPr/>
          <p:nvPr/>
        </p:nvSpPr>
        <p:spPr>
          <a:xfrm>
            <a:off x="3619157" y="2204864"/>
            <a:ext cx="1905685" cy="731169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2F8144-D861-9C44-8E3D-E55B50BDBD72}"/>
              </a:ext>
            </a:extLst>
          </p:cNvPr>
          <p:cNvSpPr txBox="1"/>
          <p:nvPr/>
        </p:nvSpPr>
        <p:spPr>
          <a:xfrm>
            <a:off x="179512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/>
              <a:t>生活</a:t>
            </a:r>
            <a:r>
              <a:rPr kumimoji="1" lang="ja-JP" altLang="en-US" sz="2000" b="1">
                <a:solidFill>
                  <a:srgbClr val="FF0000"/>
                </a:solidFill>
              </a:rPr>
              <a:t>危機</a:t>
            </a:r>
            <a:r>
              <a:rPr kumimoji="1" lang="ja-JP" altLang="en-US" sz="2000" b="1"/>
              <a:t>サイクル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CC0F0E-713A-A641-8BF7-07977EFE1AA3}"/>
              </a:ext>
            </a:extLst>
          </p:cNvPr>
          <p:cNvSpPr txBox="1"/>
          <p:nvPr/>
        </p:nvSpPr>
        <p:spPr>
          <a:xfrm>
            <a:off x="6729363" y="1484313"/>
            <a:ext cx="23071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2000" b="1"/>
              <a:t>生活</a:t>
            </a:r>
            <a:r>
              <a:rPr kumimoji="1" lang="ja-JP" altLang="en-US" sz="2000" b="1">
                <a:solidFill>
                  <a:srgbClr val="FF0000"/>
                </a:solidFill>
              </a:rPr>
              <a:t>再建</a:t>
            </a:r>
            <a:r>
              <a:rPr kumimoji="1" lang="ja-JP" altLang="en-US" sz="2000" b="1"/>
              <a:t>サイクル</a:t>
            </a:r>
          </a:p>
        </p:txBody>
      </p:sp>
      <p:sp>
        <p:nvSpPr>
          <p:cNvPr id="20" name="下カーブ矢印 19">
            <a:extLst>
              <a:ext uri="{FF2B5EF4-FFF2-40B4-BE49-F238E27FC236}">
                <a16:creationId xmlns:a16="http://schemas.microsoft.com/office/drawing/2014/main" id="{70720FE1-F726-F840-AC98-E65DC7936CBB}"/>
              </a:ext>
            </a:extLst>
          </p:cNvPr>
          <p:cNvSpPr/>
          <p:nvPr/>
        </p:nvSpPr>
        <p:spPr>
          <a:xfrm rot="10800000">
            <a:off x="3619157" y="3573016"/>
            <a:ext cx="1905685" cy="731169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1851646C-AC0E-2D48-9ADE-AC4A7D72E992}"/>
              </a:ext>
            </a:extLst>
          </p:cNvPr>
          <p:cNvSpPr/>
          <p:nvPr/>
        </p:nvSpPr>
        <p:spPr>
          <a:xfrm>
            <a:off x="4603615" y="5733256"/>
            <a:ext cx="4380116" cy="72004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/>
              <a:t>平時（アフターコロナ）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5380A36-D305-A64C-BBD3-1D97ED16EB59}"/>
              </a:ext>
            </a:extLst>
          </p:cNvPr>
          <p:cNvGrpSpPr/>
          <p:nvPr/>
        </p:nvGrpSpPr>
        <p:grpSpPr>
          <a:xfrm rot="18900000">
            <a:off x="2568422" y="3692379"/>
            <a:ext cx="1426289" cy="1644900"/>
            <a:chOff x="2487349" y="4287814"/>
            <a:chExt cx="1426289" cy="1644900"/>
          </a:xfrm>
        </p:grpSpPr>
        <p:sp>
          <p:nvSpPr>
            <p:cNvPr id="23" name="右矢印吹き出し 22">
              <a:extLst>
                <a:ext uri="{FF2B5EF4-FFF2-40B4-BE49-F238E27FC236}">
                  <a16:creationId xmlns:a16="http://schemas.microsoft.com/office/drawing/2014/main" id="{ACD2901A-CE0D-0C41-A13E-6983D2B32ED7}"/>
                </a:ext>
              </a:extLst>
            </p:cNvPr>
            <p:cNvSpPr/>
            <p:nvPr/>
          </p:nvSpPr>
          <p:spPr>
            <a:xfrm rot="16200000">
              <a:off x="2396942" y="4426591"/>
              <a:ext cx="1644900" cy="1367346"/>
            </a:xfrm>
            <a:prstGeom prst="right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11FDF86-301A-804D-9E8C-13C584A1A6C0}"/>
                </a:ext>
              </a:extLst>
            </p:cNvPr>
            <p:cNvSpPr txBox="1"/>
            <p:nvPr/>
          </p:nvSpPr>
          <p:spPr>
            <a:xfrm rot="38568">
              <a:off x="2487349" y="5078944"/>
              <a:ext cx="1426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bg1"/>
                  </a:solidFill>
                </a:rPr>
                <a:t>フードパントリー</a:t>
              </a:r>
              <a:endParaRPr kumimoji="1" lang="en-US" altLang="ja-JP" sz="1200" b="1" dirty="0">
                <a:solidFill>
                  <a:schemeClr val="bg1"/>
                </a:solidFill>
              </a:endParaRPr>
            </a:p>
            <a:p>
              <a:endParaRPr kumimoji="1" lang="en-US" altLang="ja-JP" sz="1200" b="1" dirty="0">
                <a:solidFill>
                  <a:schemeClr val="bg1"/>
                </a:solidFill>
              </a:endParaRPr>
            </a:p>
            <a:p>
              <a:r>
                <a:rPr lang="ja-JP" altLang="en-US" sz="1200" b="1">
                  <a:solidFill>
                    <a:schemeClr val="bg1"/>
                  </a:solidFill>
                </a:rPr>
                <a:t>（歯止め要因）</a:t>
              </a:r>
              <a:endParaRPr kumimoji="1" lang="ja-JP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F9292D7-AD2C-5A41-BE5F-B2DFD82E5AC2}"/>
              </a:ext>
            </a:extLst>
          </p:cNvPr>
          <p:cNvGrpSpPr/>
          <p:nvPr/>
        </p:nvGrpSpPr>
        <p:grpSpPr>
          <a:xfrm rot="2700000">
            <a:off x="5451636" y="3829406"/>
            <a:ext cx="1406520" cy="1644900"/>
            <a:chOff x="5234405" y="5023844"/>
            <a:chExt cx="1406520" cy="1644900"/>
          </a:xfrm>
        </p:grpSpPr>
        <p:sp>
          <p:nvSpPr>
            <p:cNvPr id="26" name="右矢印吹き出し 25">
              <a:extLst>
                <a:ext uri="{FF2B5EF4-FFF2-40B4-BE49-F238E27FC236}">
                  <a16:creationId xmlns:a16="http://schemas.microsoft.com/office/drawing/2014/main" id="{CEFD272F-A7D9-3A4D-B48F-907DA005E8E0}"/>
                </a:ext>
              </a:extLst>
            </p:cNvPr>
            <p:cNvSpPr/>
            <p:nvPr/>
          </p:nvSpPr>
          <p:spPr>
            <a:xfrm rot="16200000">
              <a:off x="5095628" y="5162621"/>
              <a:ext cx="1644900" cy="1367346"/>
            </a:xfrm>
            <a:prstGeom prst="right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4298054-2ECB-564E-9D03-993B67377EF9}"/>
                </a:ext>
              </a:extLst>
            </p:cNvPr>
            <p:cNvSpPr txBox="1"/>
            <p:nvPr/>
          </p:nvSpPr>
          <p:spPr>
            <a:xfrm>
              <a:off x="5292080" y="5733256"/>
              <a:ext cx="13488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chemeClr val="bg1"/>
                  </a:solidFill>
                </a:rPr>
                <a:t>こども食堂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r>
                <a:rPr lang="ja-JP" altLang="en-US" sz="1400" b="1">
                  <a:solidFill>
                    <a:schemeClr val="bg1"/>
                  </a:solidFill>
                </a:rPr>
                <a:t>（促進要因）</a:t>
              </a:r>
              <a:endParaRPr kumimoji="1" lang="ja-JP" altLang="en-US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3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C1BA3-8573-C442-BBA5-6FF01D24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地域コミュニティの将来像</a:t>
            </a: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187CDECD-92E6-3040-9B92-98D9AFB7DE17}"/>
              </a:ext>
            </a:extLst>
          </p:cNvPr>
          <p:cNvSpPr/>
          <p:nvPr/>
        </p:nvSpPr>
        <p:spPr>
          <a:xfrm>
            <a:off x="5796136" y="3717032"/>
            <a:ext cx="2350008" cy="225856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5C0F17-5075-1F41-BA25-976633C1B809}"/>
              </a:ext>
            </a:extLst>
          </p:cNvPr>
          <p:cNvSpPr txBox="1"/>
          <p:nvPr/>
        </p:nvSpPr>
        <p:spPr>
          <a:xfrm>
            <a:off x="6668578" y="5272984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自治会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9F005B-87F6-4E46-B239-73DAC3F00C47}"/>
              </a:ext>
            </a:extLst>
          </p:cNvPr>
          <p:cNvSpPr txBox="1"/>
          <p:nvPr/>
        </p:nvSpPr>
        <p:spPr>
          <a:xfrm>
            <a:off x="6791057" y="4658460"/>
            <a:ext cx="1245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高齢者サロン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353FE7-9DA7-5A46-94BE-8425F48A0DEA}"/>
              </a:ext>
            </a:extLst>
          </p:cNvPr>
          <p:cNvSpPr txBox="1"/>
          <p:nvPr/>
        </p:nvSpPr>
        <p:spPr>
          <a:xfrm>
            <a:off x="6704106" y="4209108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公民館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538957-8D27-274A-98B7-3D6AAF6BE591}"/>
              </a:ext>
            </a:extLst>
          </p:cNvPr>
          <p:cNvSpPr txBox="1"/>
          <p:nvPr/>
        </p:nvSpPr>
        <p:spPr>
          <a:xfrm>
            <a:off x="1529103" y="5133782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保育園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998DC0-EDBD-8045-9DA8-8D736ACE0B02}"/>
              </a:ext>
            </a:extLst>
          </p:cNvPr>
          <p:cNvSpPr txBox="1"/>
          <p:nvPr/>
        </p:nvSpPr>
        <p:spPr>
          <a:xfrm>
            <a:off x="2662959" y="4424102"/>
            <a:ext cx="622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学校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EE6C7E-B36D-D84D-87A2-293F627CB11A}"/>
              </a:ext>
            </a:extLst>
          </p:cNvPr>
          <p:cNvSpPr txBox="1"/>
          <p:nvPr/>
        </p:nvSpPr>
        <p:spPr>
          <a:xfrm>
            <a:off x="1565393" y="4003142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市役所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35B2B3-BC38-C34F-BBAB-B33F2AE0BD08}"/>
              </a:ext>
            </a:extLst>
          </p:cNvPr>
          <p:cNvSpPr txBox="1"/>
          <p:nvPr/>
        </p:nvSpPr>
        <p:spPr>
          <a:xfrm>
            <a:off x="2360921" y="5260681"/>
            <a:ext cx="924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民生委員</a:t>
            </a: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204C222-75BA-AF40-826B-E6959BDBD3E9}"/>
              </a:ext>
            </a:extLst>
          </p:cNvPr>
          <p:cNvSpPr/>
          <p:nvPr/>
        </p:nvSpPr>
        <p:spPr>
          <a:xfrm>
            <a:off x="1237543" y="3753848"/>
            <a:ext cx="2350008" cy="225856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15A3241-EDB7-1447-8629-12CD2F77FA31}"/>
              </a:ext>
            </a:extLst>
          </p:cNvPr>
          <p:cNvSpPr/>
          <p:nvPr/>
        </p:nvSpPr>
        <p:spPr>
          <a:xfrm>
            <a:off x="3418815" y="1680545"/>
            <a:ext cx="2350008" cy="225856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8920DAF-F105-0043-B441-4CF2D7CEB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607" y="4474370"/>
            <a:ext cx="956310" cy="95631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6483A6-7D67-D548-86F0-47CB826E68CD}"/>
              </a:ext>
            </a:extLst>
          </p:cNvPr>
          <p:cNvSpPr txBox="1"/>
          <p:nvPr/>
        </p:nvSpPr>
        <p:spPr>
          <a:xfrm>
            <a:off x="3917925" y="2024183"/>
            <a:ext cx="1112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地元企業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41DF9D-B8DA-B245-BD71-D16BEB268A70}"/>
              </a:ext>
            </a:extLst>
          </p:cNvPr>
          <p:cNvSpPr txBox="1"/>
          <p:nvPr/>
        </p:nvSpPr>
        <p:spPr>
          <a:xfrm>
            <a:off x="3558166" y="2809534"/>
            <a:ext cx="1238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JA</a:t>
            </a:r>
            <a:r>
              <a:rPr lang="ja-JP" altLang="en-US" sz="1350"/>
              <a:t>・コープ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391C8F-6815-F249-B1C7-4BA8AE7FED68}"/>
              </a:ext>
            </a:extLst>
          </p:cNvPr>
          <p:cNvSpPr txBox="1"/>
          <p:nvPr/>
        </p:nvSpPr>
        <p:spPr>
          <a:xfrm>
            <a:off x="4858012" y="2357324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商工会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B0826C8-E67B-074F-ADC3-FA084112C804}"/>
              </a:ext>
            </a:extLst>
          </p:cNvPr>
          <p:cNvSpPr txBox="1"/>
          <p:nvPr/>
        </p:nvSpPr>
        <p:spPr>
          <a:xfrm>
            <a:off x="4806956" y="2923741"/>
            <a:ext cx="795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商店街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3A2E8CFD-F6FD-2B43-9CD7-F26F6374CD97}"/>
              </a:ext>
            </a:extLst>
          </p:cNvPr>
          <p:cNvSpPr/>
          <p:nvPr/>
        </p:nvSpPr>
        <p:spPr>
          <a:xfrm>
            <a:off x="7025131" y="5775124"/>
            <a:ext cx="829247" cy="4204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/>
              <a:t>地域系</a:t>
            </a: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EFBD84F8-4EF0-D64F-82C3-27B7602E5291}"/>
              </a:ext>
            </a:extLst>
          </p:cNvPr>
          <p:cNvSpPr/>
          <p:nvPr/>
        </p:nvSpPr>
        <p:spPr>
          <a:xfrm>
            <a:off x="1925152" y="5802196"/>
            <a:ext cx="829247" cy="4204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/>
              <a:t>行政系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93BEEF-D48B-2742-B1BD-CF0FDBD7E8A7}"/>
              </a:ext>
            </a:extLst>
          </p:cNvPr>
          <p:cNvSpPr txBox="1"/>
          <p:nvPr/>
        </p:nvSpPr>
        <p:spPr>
          <a:xfrm>
            <a:off x="1930677" y="4665190"/>
            <a:ext cx="6225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社協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7B8655C1-6957-8C43-B260-C5BD7AF13A42}"/>
              </a:ext>
            </a:extLst>
          </p:cNvPr>
          <p:cNvSpPr/>
          <p:nvPr/>
        </p:nvSpPr>
        <p:spPr>
          <a:xfrm>
            <a:off x="4177291" y="1490426"/>
            <a:ext cx="810959" cy="4204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/>
              <a:t>事業系</a:t>
            </a:r>
          </a:p>
        </p:txBody>
      </p:sp>
      <p:sp>
        <p:nvSpPr>
          <p:cNvPr id="23" name="左右矢印 22">
            <a:extLst>
              <a:ext uri="{FF2B5EF4-FFF2-40B4-BE49-F238E27FC236}">
                <a16:creationId xmlns:a16="http://schemas.microsoft.com/office/drawing/2014/main" id="{BA762B8B-AA1C-B84E-93F0-25E40FEA7183}"/>
              </a:ext>
            </a:extLst>
          </p:cNvPr>
          <p:cNvSpPr/>
          <p:nvPr/>
        </p:nvSpPr>
        <p:spPr>
          <a:xfrm>
            <a:off x="5298316" y="4695813"/>
            <a:ext cx="1162670" cy="182031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C442C8-B732-1D40-9E25-27C0F6088481}"/>
              </a:ext>
            </a:extLst>
          </p:cNvPr>
          <p:cNvSpPr txBox="1"/>
          <p:nvPr/>
        </p:nvSpPr>
        <p:spPr>
          <a:xfrm>
            <a:off x="5364088" y="4869160"/>
            <a:ext cx="103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1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交流</a:t>
            </a:r>
            <a:endParaRPr lang="en-US" altLang="ja-JP" sz="21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21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</a:t>
            </a:r>
          </a:p>
        </p:txBody>
      </p:sp>
      <p:sp>
        <p:nvSpPr>
          <p:cNvPr id="25" name="左右矢印 24">
            <a:extLst>
              <a:ext uri="{FF2B5EF4-FFF2-40B4-BE49-F238E27FC236}">
                <a16:creationId xmlns:a16="http://schemas.microsoft.com/office/drawing/2014/main" id="{95FF1CA5-3124-5147-96F9-C931319B40FA}"/>
              </a:ext>
            </a:extLst>
          </p:cNvPr>
          <p:cNvSpPr/>
          <p:nvPr/>
        </p:nvSpPr>
        <p:spPr>
          <a:xfrm>
            <a:off x="2863009" y="4696859"/>
            <a:ext cx="1162670" cy="182031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D70882-EB91-C748-A377-F5497F5A530F}"/>
              </a:ext>
            </a:extLst>
          </p:cNvPr>
          <p:cNvSpPr txBox="1"/>
          <p:nvPr/>
        </p:nvSpPr>
        <p:spPr>
          <a:xfrm>
            <a:off x="3131840" y="4869160"/>
            <a:ext cx="77121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1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個別支援</a:t>
            </a:r>
          </a:p>
        </p:txBody>
      </p:sp>
      <p:sp>
        <p:nvSpPr>
          <p:cNvPr id="27" name="左右矢印 26">
            <a:extLst>
              <a:ext uri="{FF2B5EF4-FFF2-40B4-BE49-F238E27FC236}">
                <a16:creationId xmlns:a16="http://schemas.microsoft.com/office/drawing/2014/main" id="{E6F0DA45-97CB-CB49-A5C2-769941F723CD}"/>
              </a:ext>
            </a:extLst>
          </p:cNvPr>
          <p:cNvSpPr/>
          <p:nvPr/>
        </p:nvSpPr>
        <p:spPr>
          <a:xfrm rot="5400000">
            <a:off x="3990664" y="3775304"/>
            <a:ext cx="1162670" cy="182031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DCB5E5-4219-D142-BB97-578D4EA722BC}"/>
              </a:ext>
            </a:extLst>
          </p:cNvPr>
          <p:cNvSpPr txBox="1"/>
          <p:nvPr/>
        </p:nvSpPr>
        <p:spPr>
          <a:xfrm>
            <a:off x="4599934" y="3501008"/>
            <a:ext cx="126095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1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資源の</a:t>
            </a:r>
            <a:endParaRPr lang="en-US" altLang="ja-JP" sz="21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21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地域循環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8B1B13-630D-8646-85E3-0710381F8192}"/>
              </a:ext>
            </a:extLst>
          </p:cNvPr>
          <p:cNvSpPr txBox="1"/>
          <p:nvPr/>
        </p:nvSpPr>
        <p:spPr>
          <a:xfrm>
            <a:off x="3767335" y="2458272"/>
            <a:ext cx="1112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/>
              <a:t>スポーツ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FB82341-52BD-4E45-9233-4A704F85CAAB}"/>
              </a:ext>
            </a:extLst>
          </p:cNvPr>
          <p:cNvSpPr txBox="1"/>
          <p:nvPr/>
        </p:nvSpPr>
        <p:spPr>
          <a:xfrm>
            <a:off x="349112" y="6309320"/>
            <a:ext cx="844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latin typeface="Meiryo UI" panose="020B0604030504040204" pitchFamily="34" charset="-128"/>
                <a:ea typeface="Meiryo UI" panose="020B0604030504040204" pitchFamily="34" charset="-128"/>
              </a:rPr>
              <a:t>「こども食堂」を中心とした、地域コミュニティの形成</a:t>
            </a:r>
          </a:p>
        </p:txBody>
      </p:sp>
    </p:spTree>
    <p:extLst>
      <p:ext uri="{BB962C8B-B14F-4D97-AF65-F5344CB8AC3E}">
        <p14:creationId xmlns:p14="http://schemas.microsoft.com/office/powerpoint/2010/main" val="154685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3EFCD-6DA1-B249-8AE4-2DBCA7C0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こども食堂防災マニュアル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117222-88A6-BD42-80DF-1B80AC358B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94" y="1496389"/>
            <a:ext cx="6861212" cy="48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5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47C0D59-94C2-FF41-82DF-B0C95A88C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CB7990-1363-6D4F-B978-0B1EC32B8F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89"/>
            <a:ext cx="9144000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69C1BE9-8DB4-B34E-A731-E1F398D31A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825"/>
            <a:ext cx="9144000" cy="6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7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087E34-9752-2744-A9ED-EDD17DF99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825"/>
            <a:ext cx="9144000" cy="6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5EC9B17-B3A2-9F4B-825B-0D3AA93268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89"/>
            <a:ext cx="9144000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ACECC40-7E52-1E42-8DA0-B2F2043FA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961"/>
            <a:ext cx="9144000" cy="64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FB850F-6420-F44A-96EF-88143D459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89"/>
            <a:ext cx="9144000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A47949E-D9CB-DC4B-94CD-C035951159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239"/>
            <a:ext cx="9144000" cy="64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CCC65-A309-6A4D-809F-F8E94729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むすびえとは？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7DBBAE2-E11D-4F44-943D-236388F1F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73" y="1496967"/>
            <a:ext cx="7984653" cy="48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3E13AC1-4BA2-A143-966D-C923023E4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89"/>
            <a:ext cx="9144000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8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7BB8BB1-623C-5F46-9924-14DCFACD87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689"/>
            <a:ext cx="9144000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4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D44EBD2-3064-F14E-A013-E03BC20D3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239"/>
            <a:ext cx="9144000" cy="64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3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916DD87-BBC2-444E-92C3-F15A7CF77C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782"/>
            <a:ext cx="9144000" cy="64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0BAF0-3B7F-954F-BF45-812EB62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2936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4000"/>
              <a:t>ご清聴ありがとうございました。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50119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790F9-1795-AD43-9A51-2077E326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6650169-660A-1F41-BBAF-AC872856A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65" y="1484313"/>
            <a:ext cx="7121469" cy="44649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6EB6D-0286-AF41-BF05-D7B79C248297}"/>
              </a:ext>
            </a:extLst>
          </p:cNvPr>
          <p:cNvSpPr txBox="1"/>
          <p:nvPr/>
        </p:nvSpPr>
        <p:spPr>
          <a:xfrm>
            <a:off x="1112622" y="6165304"/>
            <a:ext cx="69187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2025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年までに全小学校区</a:t>
            </a:r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万箇所にこども食堂が存在する</a:t>
            </a:r>
          </a:p>
        </p:txBody>
      </p:sp>
    </p:spTree>
    <p:extLst>
      <p:ext uri="{BB962C8B-B14F-4D97-AF65-F5344CB8AC3E}">
        <p14:creationId xmlns:p14="http://schemas.microsoft.com/office/powerpoint/2010/main" val="87759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5A2666-D066-0C41-A599-447A264D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こども食堂とは？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E97842-C86E-3949-AD46-6030F988B0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485" y="1490359"/>
            <a:ext cx="6605029" cy="439968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C6545A-5255-E542-9795-0E16AE811643}"/>
              </a:ext>
            </a:extLst>
          </p:cNvPr>
          <p:cNvSpPr/>
          <p:nvPr/>
        </p:nvSpPr>
        <p:spPr>
          <a:xfrm>
            <a:off x="522212" y="6021288"/>
            <a:ext cx="809957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ja-JP" altLang="en-US" sz="2000"/>
              <a:t>地域の多世代交流拠点＞＝貧困対策となる場所</a:t>
            </a:r>
          </a:p>
        </p:txBody>
      </p:sp>
    </p:spTree>
    <p:extLst>
      <p:ext uri="{BB962C8B-B14F-4D97-AF65-F5344CB8AC3E}">
        <p14:creationId xmlns:p14="http://schemas.microsoft.com/office/powerpoint/2010/main" val="163067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82A434-206A-3245-8BC0-EFFD5403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こども食堂の現状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2A6173-8BD2-EE45-976F-45225B9629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399" y="1484784"/>
            <a:ext cx="5571201" cy="389607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31B2F0-47CD-CC48-8A28-0D942A0CCF9B}"/>
              </a:ext>
            </a:extLst>
          </p:cNvPr>
          <p:cNvSpPr/>
          <p:nvPr/>
        </p:nvSpPr>
        <p:spPr>
          <a:xfrm>
            <a:off x="522212" y="5445224"/>
            <a:ext cx="809957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■こども食堂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地域食堂、みんなの家などという名称にかかわらず、子どもが一人でも安心して来られる無料または低額の食堂。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2019.6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発表。むすびえ、地域ネットワーク団体調べ）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（参考：全国の小学校は約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万校、中学校は約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万校、児童館は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4,000</a:t>
            </a:r>
            <a:r>
              <a:rPr lang="ja-JP" altLang="en-US" sz="1200">
                <a:latin typeface="Meiryo UI" panose="020B0604030504040204" pitchFamily="34" charset="-128"/>
                <a:ea typeface="Meiryo UI" panose="020B0604030504040204" pitchFamily="34" charset="-128"/>
              </a:rPr>
              <a:t>か所。）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09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E2797-978A-174E-874E-6AB3DC8F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地域ネットワーク支援事業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64054B-0254-5C49-BBA6-C98A5B50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01" y="1484313"/>
            <a:ext cx="3969198" cy="42073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1268119-AA12-4B41-9D38-D69303625608}"/>
              </a:ext>
            </a:extLst>
          </p:cNvPr>
          <p:cNvSpPr/>
          <p:nvPr/>
        </p:nvSpPr>
        <p:spPr>
          <a:xfrm>
            <a:off x="522212" y="6021288"/>
            <a:ext cx="809957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各地域に「こども食堂を支援する」地域ネットワークが存在、これを支援する事で、こども食堂の箇所数増はもちろん、調査研究などにも役立てる事業。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17842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7A9C3-0349-B54B-8AF4-92092875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コロナ禍のとこども食堂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5311A3-5E06-9149-B295-1F8C48CE0E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96" y="1484784"/>
            <a:ext cx="7306208" cy="428773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7B2712-9C26-784E-A32B-0FF69B49DC92}"/>
              </a:ext>
            </a:extLst>
          </p:cNvPr>
          <p:cNvSpPr/>
          <p:nvPr/>
        </p:nvSpPr>
        <p:spPr>
          <a:xfrm>
            <a:off x="522212" y="6149915"/>
            <a:ext cx="8099577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緊急事態宣言下でも</a:t>
            </a:r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46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％がフードパントリー（食材・弁当配布）等を実施</a:t>
            </a:r>
          </a:p>
        </p:txBody>
      </p:sp>
    </p:spTree>
    <p:extLst>
      <p:ext uri="{BB962C8B-B14F-4D97-AF65-F5344CB8AC3E}">
        <p14:creationId xmlns:p14="http://schemas.microsoft.com/office/powerpoint/2010/main" val="45857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AA066-961D-504C-A48A-281B842A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コロナ禍の活動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26644A-89D7-0842-9774-22A94A6531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84396"/>
            <a:ext cx="2528763" cy="35675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4400EE-D6B7-A24D-B004-D970FFC019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06367"/>
            <a:ext cx="3476448" cy="25304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DF9505-F769-694D-A3A7-B4EEF00954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293096"/>
            <a:ext cx="3467253" cy="230425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0519F87-AA52-234B-BC3D-E240A3B811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25144"/>
            <a:ext cx="2767093" cy="183894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BA5391A-5CA0-3D46-9EE7-EF511E05E7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65" r="26301"/>
          <a:stretch/>
        </p:blipFill>
        <p:spPr>
          <a:xfrm>
            <a:off x="7452320" y="2996952"/>
            <a:ext cx="1503346" cy="16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8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E9F43-32C3-2546-9B61-57607C72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こども食堂の現状と今後</a:t>
            </a:r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DC4E1B0-F878-474D-9837-9AFF2959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54121"/>
              </p:ext>
            </p:extLst>
          </p:nvPr>
        </p:nvGraphicFramePr>
        <p:xfrm>
          <a:off x="379782" y="1484784"/>
          <a:ext cx="8384436" cy="414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55">
                  <a:extLst>
                    <a:ext uri="{9D8B030D-6E8A-4147-A177-3AD203B41FA5}">
                      <a16:colId xmlns:a16="http://schemas.microsoft.com/office/drawing/2014/main" val="2755212445"/>
                    </a:ext>
                  </a:extLst>
                </a:gridCol>
                <a:gridCol w="1543195">
                  <a:extLst>
                    <a:ext uri="{9D8B030D-6E8A-4147-A177-3AD203B41FA5}">
                      <a16:colId xmlns:a16="http://schemas.microsoft.com/office/drawing/2014/main" val="1523693173"/>
                    </a:ext>
                  </a:extLst>
                </a:gridCol>
                <a:gridCol w="1163074">
                  <a:extLst>
                    <a:ext uri="{9D8B030D-6E8A-4147-A177-3AD203B41FA5}">
                      <a16:colId xmlns:a16="http://schemas.microsoft.com/office/drawing/2014/main" val="791314790"/>
                    </a:ext>
                  </a:extLst>
                </a:gridCol>
                <a:gridCol w="1038135">
                  <a:extLst>
                    <a:ext uri="{9D8B030D-6E8A-4147-A177-3AD203B41FA5}">
                      <a16:colId xmlns:a16="http://schemas.microsoft.com/office/drawing/2014/main" val="4049320272"/>
                    </a:ext>
                  </a:extLst>
                </a:gridCol>
                <a:gridCol w="955685">
                  <a:extLst>
                    <a:ext uri="{9D8B030D-6E8A-4147-A177-3AD203B41FA5}">
                      <a16:colId xmlns:a16="http://schemas.microsoft.com/office/drawing/2014/main" val="2965418812"/>
                    </a:ext>
                  </a:extLst>
                </a:gridCol>
                <a:gridCol w="1104520">
                  <a:extLst>
                    <a:ext uri="{9D8B030D-6E8A-4147-A177-3AD203B41FA5}">
                      <a16:colId xmlns:a16="http://schemas.microsoft.com/office/drawing/2014/main" val="4274744188"/>
                    </a:ext>
                  </a:extLst>
                </a:gridCol>
                <a:gridCol w="1010518">
                  <a:extLst>
                    <a:ext uri="{9D8B030D-6E8A-4147-A177-3AD203B41FA5}">
                      <a16:colId xmlns:a16="http://schemas.microsoft.com/office/drawing/2014/main" val="1178913351"/>
                    </a:ext>
                  </a:extLst>
                </a:gridCol>
                <a:gridCol w="1018354">
                  <a:extLst>
                    <a:ext uri="{9D8B030D-6E8A-4147-A177-3AD203B41FA5}">
                      <a16:colId xmlns:a16="http://schemas.microsoft.com/office/drawing/2014/main" val="1980160443"/>
                    </a:ext>
                  </a:extLst>
                </a:gridCol>
              </a:tblGrid>
              <a:tr h="322647">
                <a:tc>
                  <a:txBody>
                    <a:bodyPr/>
                    <a:lstStyle/>
                    <a:p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100" b="0" i="0"/>
                        <a:t>今活動してる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100" b="0" i="0"/>
                        <a:t>今は活動してない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19925"/>
                  </a:ext>
                </a:extLst>
              </a:tr>
              <a:tr h="468118">
                <a:tc>
                  <a:txBody>
                    <a:bodyPr/>
                    <a:lstStyle/>
                    <a:p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①</a:t>
                      </a:r>
                      <a:r>
                        <a:rPr kumimoji="1" lang="ja-JP" altLang="en-US" sz="1100" b="1"/>
                        <a:t>復帰型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②</a:t>
                      </a:r>
                      <a:r>
                        <a:rPr kumimoji="1" lang="ja-JP" altLang="en-US" sz="1100" b="1"/>
                        <a:t>移行型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③</a:t>
                      </a:r>
                      <a:r>
                        <a:rPr kumimoji="1" lang="ja-JP" altLang="en-US" sz="1100" b="1"/>
                        <a:t>併用型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④</a:t>
                      </a:r>
                      <a:r>
                        <a:rPr kumimoji="1" lang="ja-JP" altLang="en-US" sz="1100" b="1"/>
                        <a:t>再開型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⑤</a:t>
                      </a:r>
                      <a:r>
                        <a:rPr kumimoji="1" lang="ja-JP" altLang="en-US" sz="1100" b="1"/>
                        <a:t>新規立ち上げ型</a:t>
                      </a:r>
                      <a:endParaRPr kumimoji="1" lang="en-US" altLang="ja-JP" sz="1100" b="1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⑥</a:t>
                      </a:r>
                      <a:r>
                        <a:rPr kumimoji="1" lang="ja-JP" altLang="en-US" sz="1100" b="1"/>
                        <a:t>閉鎖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98371"/>
                  </a:ext>
                </a:extLst>
              </a:tr>
              <a:tr h="503447">
                <a:tc>
                  <a:txBody>
                    <a:bodyPr/>
                    <a:lstStyle/>
                    <a:p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フードパントリー（</a:t>
                      </a:r>
                      <a:r>
                        <a:rPr kumimoji="1" lang="en-US" altLang="ja-JP" sz="800" dirty="0"/>
                        <a:t>FP</a:t>
                      </a:r>
                      <a:r>
                        <a:rPr kumimoji="1" lang="ja-JP" altLang="en-US" sz="800"/>
                        <a:t>）等からこども食堂に戻す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フードパントリーを主軸に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こども食堂＋</a:t>
                      </a:r>
                      <a:r>
                        <a:rPr kumimoji="1" lang="en-US" altLang="ja-JP" sz="800" dirty="0"/>
                        <a:t>FP</a:t>
                      </a:r>
                      <a:endParaRPr kumimoji="1" lang="ja-JP" alt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休止→こども食堂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ゼロ・他分野→食事支援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i="0"/>
                        <a:t>やめようか</a:t>
                      </a:r>
                      <a:r>
                        <a:rPr kumimoji="1" lang="en-US" altLang="ja-JP" sz="800" dirty="0"/>
                        <a:t>……</a:t>
                      </a:r>
                      <a:endParaRPr kumimoji="1" lang="ja-JP" altLang="en-US" sz="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7615384"/>
                  </a:ext>
                </a:extLst>
              </a:tr>
              <a:tr h="322647">
                <a:tc rowSpan="4">
                  <a:txBody>
                    <a:bodyPr/>
                    <a:lstStyle/>
                    <a:p>
                      <a:r>
                        <a:rPr kumimoji="1" lang="ja-JP" altLang="en-US" sz="1100" b="0" i="0"/>
                        <a:t>実現に必要なもの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dirty="0"/>
                        <a:t>A</a:t>
                      </a:r>
                      <a:r>
                        <a:rPr kumimoji="1" lang="ja-JP" altLang="en-US" sz="1100"/>
                        <a:t>食材・費用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9157258"/>
                  </a:ext>
                </a:extLst>
              </a:tr>
              <a:tr h="468118">
                <a:tc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dirty="0"/>
                        <a:t>B</a:t>
                      </a:r>
                      <a:r>
                        <a:rPr kumimoji="1" lang="ja-JP" altLang="en-US" sz="1100"/>
                        <a:t>関係者・周囲の理解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3459539"/>
                  </a:ext>
                </a:extLst>
              </a:tr>
              <a:tr h="468118">
                <a:tc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C</a:t>
                      </a:r>
                      <a:r>
                        <a:rPr kumimoji="1" lang="ja-JP" altLang="en-US" sz="1100"/>
                        <a:t>気持ち・ピアサポート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◎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7614160"/>
                  </a:ext>
                </a:extLst>
              </a:tr>
              <a:tr h="322647">
                <a:tc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i="0" dirty="0"/>
                        <a:t>D</a:t>
                      </a:r>
                      <a:r>
                        <a:rPr kumimoji="1" lang="ja-JP" altLang="en-US" sz="1100"/>
                        <a:t>意義・展望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i="0">
                          <a:solidFill>
                            <a:srgbClr val="FF0000"/>
                          </a:solidFill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2883132"/>
                  </a:ext>
                </a:extLst>
              </a:tr>
              <a:tr h="715426">
                <a:tc gridSpan="2">
                  <a:txBody>
                    <a:bodyPr/>
                    <a:lstStyle/>
                    <a:p>
                      <a:r>
                        <a:rPr kumimoji="1" lang="ja-JP" altLang="en-US" sz="1100" b="0" i="0"/>
                        <a:t>強いて言うと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>
                          <a:solidFill>
                            <a:srgbClr val="FF0000"/>
                          </a:solidFill>
                        </a:rPr>
                        <a:t>スムーズに復帰するために周囲の理解を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kumimoji="1" lang="ja-JP" altLang="en-US" sz="900">
                          <a:solidFill>
                            <a:srgbClr val="FF0000"/>
                          </a:solidFill>
                        </a:rPr>
                        <a:t>倍の食材・資金・マンパワーが必要</a:t>
                      </a:r>
                    </a:p>
                    <a:p>
                      <a:endParaRPr kumimoji="1" lang="ja-JP" altLang="en-US" sz="9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0" i="0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kumimoji="1" lang="ja-JP" altLang="en-US" sz="900">
                          <a:solidFill>
                            <a:srgbClr val="FF0000"/>
                          </a:solidFill>
                        </a:rPr>
                        <a:t>倍以上の食材・資金・マンパワーが必要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>
                          <a:solidFill>
                            <a:srgbClr val="FF0000"/>
                          </a:solidFill>
                        </a:rPr>
                        <a:t>「よいしょ！」という気持ち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>
                          <a:solidFill>
                            <a:srgbClr val="FF0000"/>
                          </a:solidFill>
                        </a:rPr>
                        <a:t>誰のため、何のためにやるのかとノウハウ支援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>
                          <a:solidFill>
                            <a:srgbClr val="FF0000"/>
                          </a:solidFill>
                        </a:rPr>
                        <a:t>「やっぱやらなきゃ」という気持ち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237441"/>
                  </a:ext>
                </a:extLst>
              </a:tr>
              <a:tr h="556442">
                <a:tc gridSpan="2">
                  <a:txBody>
                    <a:bodyPr/>
                    <a:lstStyle/>
                    <a:p>
                      <a:r>
                        <a:rPr kumimoji="1" lang="ja-JP" altLang="en-US" sz="1100" b="0" i="0"/>
                        <a:t>むすびえ（中間支援）にできること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/>
                        <a:t>自治体・地域団体の理解、簡易ハンドブック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i="0"/>
                        <a:t>食材・資金提供</a:t>
                      </a:r>
                    </a:p>
                    <a:p>
                      <a:endParaRPr kumimoji="1" lang="ja-JP" alt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/>
                        <a:t>食材・資金提供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/>
                        <a:t>気持ちの応援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/>
                        <a:t>食材・資金・ノウハウ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i="0"/>
                        <a:t>気持ちの応援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6453431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16D304-B893-414B-919C-AD4E58658A5C}"/>
              </a:ext>
            </a:extLst>
          </p:cNvPr>
          <p:cNvSpPr txBox="1"/>
          <p:nvPr/>
        </p:nvSpPr>
        <p:spPr>
          <a:xfrm>
            <a:off x="379782" y="5713201"/>
            <a:ext cx="644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 加えて、事態の不確実性・流動性（地域別第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波）に柔軟に即応できる備え</a:t>
            </a:r>
          </a:p>
        </p:txBody>
      </p:sp>
    </p:spTree>
    <p:extLst>
      <p:ext uri="{BB962C8B-B14F-4D97-AF65-F5344CB8AC3E}">
        <p14:creationId xmlns:p14="http://schemas.microsoft.com/office/powerpoint/2010/main" val="209213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</TotalTime>
  <Words>565</Words>
  <Application>Microsoft Macintosh PowerPoint</Application>
  <PresentationFormat>画面に合わせる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Meiryo UI</vt:lpstr>
      <vt:lpstr>Meiryo UI Regular</vt:lpstr>
      <vt:lpstr>游ゴシック</vt:lpstr>
      <vt:lpstr>游ゴシック Light</vt:lpstr>
      <vt:lpstr>Arial</vt:lpstr>
      <vt:lpstr>Calibri</vt:lpstr>
      <vt:lpstr>Calibri Light</vt:lpstr>
      <vt:lpstr>Office テーマ</vt:lpstr>
      <vt:lpstr>こども食堂の支援を通じて、 誰も取りこぼさない社会をつくる。</vt:lpstr>
      <vt:lpstr>むすびえとは？</vt:lpstr>
      <vt:lpstr>目標</vt:lpstr>
      <vt:lpstr>こども食堂とは？</vt:lpstr>
      <vt:lpstr>こども食堂の現状</vt:lpstr>
      <vt:lpstr>地域ネットワーク支援事業</vt:lpstr>
      <vt:lpstr>コロナ禍のとこども食堂</vt:lpstr>
      <vt:lpstr>コロナ禍の活動</vt:lpstr>
      <vt:lpstr>こども食堂の現状と今後</vt:lpstr>
      <vt:lpstr>コロナから導き出すもの</vt:lpstr>
      <vt:lpstr>地域コミュニティの将来像</vt:lpstr>
      <vt:lpstr>こども食堂防災マニュアル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ご清聴ありがとうございました。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全国こども食堂支援センター むすびえ</dc:title>
  <dc:creator>理恵 三島</dc:creator>
  <cp:lastModifiedBy>moriya satoshi</cp:lastModifiedBy>
  <cp:revision>117</cp:revision>
  <dcterms:created xsi:type="dcterms:W3CDTF">2018-11-01T08:17:41Z</dcterms:created>
  <dcterms:modified xsi:type="dcterms:W3CDTF">2020-06-10T21:59:32Z</dcterms:modified>
</cp:coreProperties>
</file>