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14"/>
  </p:notesMasterIdLst>
  <p:sldIdLst>
    <p:sldId id="262" r:id="rId3"/>
    <p:sldId id="264" r:id="rId4"/>
    <p:sldId id="265" r:id="rId5"/>
    <p:sldId id="274" r:id="rId6"/>
    <p:sldId id="267" r:id="rId7"/>
    <p:sldId id="266" r:id="rId8"/>
    <p:sldId id="269" r:id="rId9"/>
    <p:sldId id="275" r:id="rId10"/>
    <p:sldId id="271" r:id="rId11"/>
    <p:sldId id="272" r:id="rId12"/>
    <p:sldId id="273" r:id="rId13"/>
  </p:sldIdLst>
  <p:sldSz cx="10083800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5D2"/>
    <a:srgbClr val="99FFCC"/>
    <a:srgbClr val="CCFF99"/>
    <a:srgbClr val="CCFFCC"/>
    <a:srgbClr val="F4AC92"/>
    <a:srgbClr val="FE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3" autoAdjust="0"/>
  </p:normalViewPr>
  <p:slideViewPr>
    <p:cSldViewPr snapToGrid="0" snapToObjects="1">
      <p:cViewPr varScale="1">
        <p:scale>
          <a:sx n="59" d="100"/>
          <a:sy n="59" d="100"/>
        </p:scale>
        <p:origin x="1328" y="52"/>
      </p:cViewPr>
      <p:guideLst>
        <p:guide orient="horz" pos="2160"/>
        <p:guide pos="2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参加者数</a:t>
            </a:r>
          </a:p>
        </c:rich>
      </c:tx>
      <c:layout>
        <c:manualLayout>
          <c:xMode val="edge"/>
          <c:yMode val="edge"/>
          <c:x val="0.25721721916950807"/>
          <c:y val="1.9427257921579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参加者</c:v>
                </c:pt>
              </c:strCache>
            </c:strRef>
          </c:tx>
          <c:spPr>
            <a:solidFill>
              <a:srgbClr val="35B5D2"/>
            </a:solidFill>
          </c:spPr>
          <c:dPt>
            <c:idx val="0"/>
            <c:bubble3D val="0"/>
            <c:spPr>
              <a:solidFill>
                <a:srgbClr val="35B5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4-42B0-99EC-37BB5B4EE1DB}"/>
              </c:ext>
            </c:extLst>
          </c:dPt>
          <c:dPt>
            <c:idx val="1"/>
            <c:bubble3D val="0"/>
            <c:spPr>
              <a:solidFill>
                <a:srgbClr val="FED5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674-42B0-99EC-37BB5B4EE1DB}"/>
              </c:ext>
            </c:extLst>
          </c:dPt>
          <c:dPt>
            <c:idx val="2"/>
            <c:bubble3D val="0"/>
            <c:spPr>
              <a:solidFill>
                <a:srgbClr val="F4AC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4-42B0-99EC-37BB5B4EE1DB}"/>
              </c:ext>
            </c:extLst>
          </c:dPt>
          <c:dPt>
            <c:idx val="3"/>
            <c:bubble3D val="0"/>
            <c:spPr>
              <a:solidFill>
                <a:srgbClr val="99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674-42B0-99EC-37BB5B4EE1DB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55308984207238"/>
                      <c:h val="0.18520882007707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74-42B0-99EC-37BB5B4EE1DB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31713033157943"/>
                      <c:h val="0.19492244903786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674-42B0-99EC-37BB5B4EE1DB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830193172757892"/>
                      <c:h val="0.18437003164450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74-42B0-99EC-37BB5B4EE1DB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18000" tIns="3600" rIns="18000" bIns="360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638466116491402"/>
                      <c:h val="0.17465640268371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674-42B0-99EC-37BB5B4EE1D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小学生</c:v>
                </c:pt>
                <c:pt idx="1">
                  <c:v>中学生</c:v>
                </c:pt>
                <c:pt idx="2">
                  <c:v>20代</c:v>
                </c:pt>
                <c:pt idx="3">
                  <c:v>40代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4-42B0-99EC-37BB5B4EE1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2675795740271"/>
          <c:y val="4.8889637877951954E-2"/>
          <c:w val="0.19172343340345677"/>
          <c:h val="0.306901724589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EC88-F068-457A-BF34-556362CA73F7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6514-7DD1-49B0-83A0-07AF7F22D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81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9240" y="3251200"/>
            <a:ext cx="6372225" cy="30816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06B6-4947-A917-8686-9258CC435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CFB51E59-5472-1D3E-197D-9C654040D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3E263299-2976-A576-C7F5-D346D40BDBE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87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3CD2-39C1-9884-CD9E-DDB79DCA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457586D0-BAA3-99C8-1E24-7A46534B8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670F6414-13B7-52A8-95FD-40BBC7F78D5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48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680C4-FD22-FB13-AA1D-7D804EA2B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531B6B4D-4A0A-F162-AF27-C6250474FE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AA3EDD40-7F82-C248-0F2E-2449D4FA9C4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0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B6AF9-7319-134B-BADE-D5538739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3B785ACE-25DC-3FD2-8C34-75CFFA4028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0347B0C5-4E6D-1499-5125-1DFE1CF22C8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24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FBB15-F698-10C0-BFF4-ABA419133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3868FED4-405A-1ABF-87E5-F6A56330C9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8DB7A475-51AB-582A-22BC-BAC0352187C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31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A18B8-9AF0-83AD-AB77-B32184B40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72FDD0F4-6579-0C17-B062-F876EA9ED4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EC0736A5-A664-26ED-6B76-7FF478F5F9A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08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0557-6ACE-2635-D735-37FF41291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EEDF156F-6709-45B6-1E9C-57FFCD014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E567EAC3-21F6-C0B2-6AC6-715539D7B52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38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CC06-20EE-A0DF-7C68-16AAB88E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5110BBA8-C66C-2F54-2FC3-01C1CC7C1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881D26B6-2AF0-3649-86F2-594C04918C5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82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7A7D0-8598-6BFA-DB81-017F5BF7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>
            <a:extLst>
              <a:ext uri="{FF2B5EF4-FFF2-40B4-BE49-F238E27FC236}">
                <a16:creationId xmlns:a16="http://schemas.microsoft.com/office/drawing/2014/main" id="{84AD1346-739B-DD78-7715-89168C7AF7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文字列プレースホルダ 2">
            <a:extLst>
              <a:ext uri="{FF2B5EF4-FFF2-40B4-BE49-F238E27FC236}">
                <a16:creationId xmlns:a16="http://schemas.microsoft.com/office/drawing/2014/main" id="{DE642BAE-D783-E199-8EF5-DBD6EE24C4F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0975" y="3251200"/>
            <a:ext cx="6438265" cy="3081655"/>
          </a:xfrm>
        </p:spPr>
        <p:txBody>
          <a:bodyPr/>
          <a:lstStyle/>
          <a:p>
            <a:endParaRPr lang="ja-JP" altLang="en-US" sz="2000" dirty="0">
              <a:latin typeface="UD デジタル 教科書体 NK-B" panose="02020700000000000000" charset="-128"/>
              <a:ea typeface="UD デジタル 教科書体 NK-B" panose="02020700000000000000" charset="-128"/>
              <a:cs typeface="UD デジタル 教科書体 NK-B" panose="020207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41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85" y="1237717"/>
            <a:ext cx="8571230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2247"/>
            <a:ext cx="7562850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20" y="402652"/>
            <a:ext cx="2174319" cy="640916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262" y="402652"/>
            <a:ext cx="6396911" cy="640916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10" y="1885463"/>
            <a:ext cx="8697278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10" y="5061159"/>
            <a:ext cx="8697278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261" y="2013259"/>
            <a:ext cx="4285615" cy="4798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924" y="2013259"/>
            <a:ext cx="4285615" cy="4798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4" y="402654"/>
            <a:ext cx="8697278" cy="1461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576" y="1853949"/>
            <a:ext cx="4265919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576" y="2762541"/>
            <a:ext cx="4265919" cy="40632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4925" y="1853949"/>
            <a:ext cx="4286928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4925" y="2762541"/>
            <a:ext cx="4286928" cy="40632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5" y="504190"/>
            <a:ext cx="3252288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928" y="1088912"/>
            <a:ext cx="5104924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575" y="2268855"/>
            <a:ext cx="3252288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5" y="504190"/>
            <a:ext cx="3252288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6928" y="1088912"/>
            <a:ext cx="5104924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575" y="2268855"/>
            <a:ext cx="3252288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261" y="402654"/>
            <a:ext cx="869727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61" y="2013259"/>
            <a:ext cx="869727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" y="7009643"/>
            <a:ext cx="226885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0259" y="7009643"/>
            <a:ext cx="340328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1684" y="7009643"/>
            <a:ext cx="226885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kumimoji="1"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kumimoji="1"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678" y="283936"/>
            <a:ext cx="8508206" cy="1181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8" y="1654374"/>
            <a:ext cx="8508206" cy="467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678" y="6571539"/>
            <a:ext cx="2205831" cy="377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9967" y="6571539"/>
            <a:ext cx="2993628" cy="377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5053" y="6571539"/>
            <a:ext cx="2205831" cy="377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84" y="1"/>
            <a:ext cx="1781783" cy="7591915"/>
            <a:chOff x="0" y="0"/>
            <a:chExt cx="2297916" cy="97910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7938" cy="9791065"/>
            </a:xfrm>
            <a:custGeom>
              <a:avLst/>
              <a:gdLst/>
              <a:ahLst/>
              <a:cxnLst/>
              <a:rect l="l" t="t" r="r" b="b"/>
              <a:pathLst>
                <a:path w="2297938" h="9791065">
                  <a:moveTo>
                    <a:pt x="0" y="0"/>
                  </a:moveTo>
                  <a:lnTo>
                    <a:pt x="2297938" y="0"/>
                  </a:lnTo>
                  <a:lnTo>
                    <a:pt x="2297938" y="9791065"/>
                  </a:lnTo>
                  <a:lnTo>
                    <a:pt x="0" y="9791065"/>
                  </a:lnTo>
                  <a:close/>
                </a:path>
              </a:pathLst>
            </a:custGeom>
            <a:solidFill>
              <a:srgbClr val="009BB4">
                <a:alpha val="68627"/>
              </a:srgbClr>
            </a:solidFill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584" y="1"/>
            <a:ext cx="1781783" cy="7591915"/>
            <a:chOff x="0" y="0"/>
            <a:chExt cx="2297916" cy="9791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7938" cy="9791065"/>
            </a:xfrm>
            <a:custGeom>
              <a:avLst/>
              <a:gdLst/>
              <a:ahLst/>
              <a:cxnLst/>
              <a:rect l="l" t="t" r="r" b="b"/>
              <a:pathLst>
                <a:path w="2297938" h="9791065">
                  <a:moveTo>
                    <a:pt x="0" y="0"/>
                  </a:moveTo>
                  <a:lnTo>
                    <a:pt x="2297938" y="0"/>
                  </a:lnTo>
                  <a:lnTo>
                    <a:pt x="2297938" y="9791065"/>
                  </a:lnTo>
                  <a:lnTo>
                    <a:pt x="0" y="9791065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dirty="0">
                <a:latin typeface="+mn-ea"/>
              </a:endParaRPr>
            </a:p>
          </p:txBody>
        </p:sp>
      </p:grpSp>
      <p:sp>
        <p:nvSpPr>
          <p:cNvPr id="6" name="Freeform 6" descr="文化財保管活用支援機構 ロゴ_transparent"/>
          <p:cNvSpPr/>
          <p:nvPr/>
        </p:nvSpPr>
        <p:spPr>
          <a:xfrm>
            <a:off x="505591" y="6475340"/>
            <a:ext cx="992274" cy="939754"/>
          </a:xfrm>
          <a:custGeom>
            <a:avLst/>
            <a:gdLst/>
            <a:ahLst/>
            <a:cxnLst/>
            <a:rect l="l" t="t" r="r" b="b"/>
            <a:pathLst>
              <a:path w="959781" h="908981">
                <a:moveTo>
                  <a:pt x="0" y="0"/>
                </a:moveTo>
                <a:lnTo>
                  <a:pt x="959781" y="0"/>
                </a:lnTo>
                <a:lnTo>
                  <a:pt x="959781" y="908982"/>
                </a:lnTo>
                <a:lnTo>
                  <a:pt x="0" y="90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599022" y="2647484"/>
            <a:ext cx="4488696" cy="3827856"/>
          </a:xfrm>
          <a:custGeom>
            <a:avLst/>
            <a:gdLst/>
            <a:ahLst/>
            <a:cxnLst/>
            <a:rect l="l" t="t" r="r" b="b"/>
            <a:pathLst>
              <a:path w="4841326" h="4087685">
                <a:moveTo>
                  <a:pt x="0" y="0"/>
                </a:moveTo>
                <a:lnTo>
                  <a:pt x="4841326" y="0"/>
                </a:lnTo>
                <a:lnTo>
                  <a:pt x="4841326" y="4087685"/>
                </a:lnTo>
                <a:lnTo>
                  <a:pt x="0" y="4087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latin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97760" y="299673"/>
            <a:ext cx="6931501" cy="2172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838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676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6515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5353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4191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3029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68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0706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790"/>
              </a:lnSpc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年草の根育成助成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202402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埋蔵文化財の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579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整理保管・活用支援プロジェクト</a:t>
            </a:r>
            <a:endParaRPr lang="en-US" sz="3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+ Bold" panose="020B0702020203020207"/>
              <a:sym typeface="Rounded M+ Bold" panose="020B070202020302020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25257" y="6891280"/>
            <a:ext cx="683622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838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676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6515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5353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4191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3029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68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0706" algn="l" defTabSz="977676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Bold" panose="020B0702020203020207"/>
                <a:sym typeface="Rounded M+ Bold" panose="020B0702020203020207"/>
              </a:rPr>
              <a:t>特定非営利活動法人</a:t>
            </a:r>
            <a:r>
              <a:rPr 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Bold" panose="020B0702020203020207"/>
                <a:sym typeface="Rounded M+ Bold" panose="020B0702020203020207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Bold" panose="020B0702020203020207"/>
                <a:sym typeface="Rounded M+ Bold" panose="020B0702020203020207"/>
              </a:rPr>
              <a:t>文化財保管活用支援機構</a:t>
            </a:r>
            <a:endParaRPr lang="en-US" sz="2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+ Bold" panose="020B0702020203020207"/>
              <a:sym typeface="Rounded M+ Bold" panose="020B0702020203020207"/>
            </a:endParaRPr>
          </a:p>
        </p:txBody>
      </p:sp>
    </p:spTree>
    <p:extLst>
      <p:ext uri="{BB962C8B-B14F-4D97-AF65-F5344CB8AC3E}">
        <p14:creationId xmlns:p14="http://schemas.microsoft.com/office/powerpoint/2010/main" val="96227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F63A7-9B83-3B8B-43C2-DC0DDFF8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0B56AC-C7E5-0515-291D-D3314B67F656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A122E0-4BD5-78F5-4267-4E277B6826C3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3AA993B7-D910-F92E-C52C-6AB7FA69AC1D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D4CDEA9-A139-A595-677F-1C573633D12C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謝辞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F10AD0-6D28-EEDC-D1A0-E07ADBB46E0C}"/>
              </a:ext>
            </a:extLst>
          </p:cNvPr>
          <p:cNvSpPr txBox="1">
            <a:spLocks/>
          </p:cNvSpPr>
          <p:nvPr/>
        </p:nvSpPr>
        <p:spPr>
          <a:xfrm>
            <a:off x="714329" y="2132952"/>
            <a:ext cx="8655142" cy="16484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今回の活動を支えてくださった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草の根育成財団の皆さまに、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心より感謝申し上げます。</a:t>
            </a:r>
          </a:p>
        </p:txBody>
      </p:sp>
      <p:pic>
        <p:nvPicPr>
          <p:cNvPr id="7" name="図形 5">
            <a:extLst>
              <a:ext uri="{FF2B5EF4-FFF2-40B4-BE49-F238E27FC236}">
                <a16:creationId xmlns:a16="http://schemas.microsoft.com/office/drawing/2014/main" id="{37C08216-589D-5DAF-CA02-F7B6A26EAE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10" y="4104587"/>
            <a:ext cx="2954020" cy="29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5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4A3E0-1288-C7C8-A964-872676EF2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草, 屋外, 建物, 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499DEF-F820-55E7-EF84-9564EFD0D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30801"/>
            <a:ext cx="10083800" cy="243205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E0A40A8-22D6-CD6E-431F-6CEC41AAC8EE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0ABFA9-12C9-2262-29E9-26EB21B6A5A3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07F5240D-3E48-726C-A67F-C1B10E187069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6BDB8D3-1883-1344-C1EE-A8EF1D7135D0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本イベントのお問い合わせ先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0AE31-7FEE-8E4F-C669-8654A8394F27}"/>
              </a:ext>
            </a:extLst>
          </p:cNvPr>
          <p:cNvSpPr txBox="1">
            <a:spLocks/>
          </p:cNvSpPr>
          <p:nvPr/>
        </p:nvSpPr>
        <p:spPr>
          <a:xfrm>
            <a:off x="1460447" y="1036623"/>
            <a:ext cx="7162905" cy="3773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特定非営利活動法人　文化財保管活用支援機構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東京都品川区小山３－２７－５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武蔵小山創業支援センター６階</a:t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mail: info@cpsus.org</a:t>
            </a: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 www.cpsus.org</a:t>
            </a: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@cpsus.hokan</a:t>
            </a: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Facebook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https://www.facebook.com/cpsus.hokan</a:t>
            </a:r>
          </a:p>
          <a:p>
            <a:pPr marL="0" indent="0">
              <a:buNone/>
            </a:pP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58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形 1073743267" descr="narasu">
            <a:extLst>
              <a:ext uri="{FF2B5EF4-FFF2-40B4-BE49-F238E27FC236}">
                <a16:creationId xmlns:a16="http://schemas.microsoft.com/office/drawing/2014/main" id="{597389EC-6203-9EE9-1B12-04DB9C7E54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0" y="4430605"/>
            <a:ext cx="3287184" cy="2468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テキストボックス 1073743268">
            <a:extLst>
              <a:ext uri="{FF2B5EF4-FFF2-40B4-BE49-F238E27FC236}">
                <a16:creationId xmlns:a16="http://schemas.microsoft.com/office/drawing/2014/main" id="{244308DB-104F-E976-AC71-56A0DECABB2F}"/>
              </a:ext>
            </a:extLst>
          </p:cNvPr>
          <p:cNvSpPr txBox="1"/>
          <p:nvPr/>
        </p:nvSpPr>
        <p:spPr>
          <a:xfrm>
            <a:off x="6228080" y="6898814"/>
            <a:ext cx="3094144" cy="47099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天井付近まで詰み上がった出土文化財収納のコンテナ（2018年5月奈良新聞）</a:t>
            </a:r>
          </a:p>
          <a:p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charset="-128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>
                <a:latin typeface="ゴシック" panose="020B0609070205080204" pitchFamily="49" charset="-128"/>
                <a:ea typeface="ゴシック" panose="020B0609070205080204" pitchFamily="49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/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ゴシック" panose="020B0609070205080204" pitchFamily="49" charset="-128"/>
              <a:ea typeface="ゴシック" panose="020B0609070205080204" pitchFamily="49" charset="-12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団体概要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51EBA0DE-CB70-B623-8E6A-8C9AF94E1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99600"/>
              </p:ext>
            </p:extLst>
          </p:nvPr>
        </p:nvGraphicFramePr>
        <p:xfrm>
          <a:off x="609600" y="1049927"/>
          <a:ext cx="8807473" cy="29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903912824"/>
                    </a:ext>
                  </a:extLst>
                </a:gridCol>
                <a:gridCol w="6592593">
                  <a:extLst>
                    <a:ext uri="{9D8B030D-6E8A-4147-A177-3AD203B41FA5}">
                      <a16:colId xmlns:a16="http://schemas.microsoft.com/office/drawing/2014/main" val="413613951"/>
                    </a:ext>
                  </a:extLst>
                </a:gridCol>
              </a:tblGrid>
              <a:tr h="493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団体設立年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r>
                        <a:rPr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039076"/>
                  </a:ext>
                </a:extLst>
              </a:tr>
              <a:tr h="48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活動目的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埋蔵文化財の整理保管・活用支援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580394"/>
                  </a:ext>
                </a:extLst>
              </a:tr>
              <a:tr h="1244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年度の</a:t>
                      </a:r>
                      <a:endParaRPr lang="en-US" altLang="ja-JP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主な活動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文化財のデジタル化と保管法の検討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自治体ヒアリング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文化財活用ワークショップ開催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79028"/>
                  </a:ext>
                </a:extLst>
              </a:tr>
              <a:tr h="715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年間予算総額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244784"/>
                  </a:ext>
                </a:extLst>
              </a:tr>
            </a:tbl>
          </a:graphicData>
        </a:graphic>
      </p:graphicFrame>
      <p:pic>
        <p:nvPicPr>
          <p:cNvPr id="15" name="図形 5">
            <a:extLst>
              <a:ext uri="{FF2B5EF4-FFF2-40B4-BE49-F238E27FC236}">
                <a16:creationId xmlns:a16="http://schemas.microsoft.com/office/drawing/2014/main" id="{AF3A2C76-AB47-4F93-616F-3C1A89C77E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81" y="4430605"/>
            <a:ext cx="4393065" cy="2468209"/>
          </a:xfrm>
          <a:prstGeom prst="rect">
            <a:avLst/>
          </a:prstGeom>
        </p:spPr>
      </p:pic>
      <p:sp>
        <p:nvSpPr>
          <p:cNvPr id="16" name="テキストボックス 6">
            <a:extLst>
              <a:ext uri="{FF2B5EF4-FFF2-40B4-BE49-F238E27FC236}">
                <a16:creationId xmlns:a16="http://schemas.microsoft.com/office/drawing/2014/main" id="{4C9129B5-BB7C-5216-D666-BBD67EB31374}"/>
              </a:ext>
            </a:extLst>
          </p:cNvPr>
          <p:cNvSpPr txBox="1"/>
          <p:nvPr/>
        </p:nvSpPr>
        <p:spPr>
          <a:xfrm>
            <a:off x="1131681" y="6927389"/>
            <a:ext cx="396049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MBS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ニュース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2021/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06/21</a:t>
            </a: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charset="-128"/>
              </a:rPr>
              <a:t>"通路"にまで置かれる京都の「出土品」　ホテル建設ラッシュで発掘量が増えるも『保管場所』が足りない！？　より</a:t>
            </a:r>
          </a:p>
        </p:txBody>
      </p:sp>
    </p:spTree>
    <p:extLst>
      <p:ext uri="{BB962C8B-B14F-4D97-AF65-F5344CB8AC3E}">
        <p14:creationId xmlns:p14="http://schemas.microsoft.com/office/powerpoint/2010/main" val="285111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996AB-2AA4-8895-1765-86B7278F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33A473-00BB-4DC4-C4BB-3E677FF2E86C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D09D88-8841-F794-FAE5-3899BF479812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C9A385B9-7B64-2C31-DD84-15F673388CED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5F4BA64-946C-11C8-017F-07BEE30DB1BD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地域の課題と本事業の目的</a:t>
            </a: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4E981036-1268-F3C5-7D9A-CB28EBCEE52D}"/>
              </a:ext>
            </a:extLst>
          </p:cNvPr>
          <p:cNvSpPr/>
          <p:nvPr/>
        </p:nvSpPr>
        <p:spPr>
          <a:xfrm>
            <a:off x="802640" y="1731826"/>
            <a:ext cx="2700000" cy="1440000"/>
          </a:xfrm>
          <a:prstGeom prst="flowChartProcess">
            <a:avLst/>
          </a:prstGeom>
          <a:solidFill>
            <a:srgbClr val="FED5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文化財に関する</a:t>
            </a:r>
            <a:endParaRPr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知識不足</a:t>
            </a:r>
            <a:endParaRPr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関心の低下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AD1ECDB6-C132-CD1F-AAF1-8F6DDB9E2C4F}"/>
              </a:ext>
            </a:extLst>
          </p:cNvPr>
          <p:cNvSpPr/>
          <p:nvPr/>
        </p:nvSpPr>
        <p:spPr>
          <a:xfrm>
            <a:off x="3691900" y="1731826"/>
            <a:ext cx="2700000" cy="1440000"/>
          </a:xfrm>
          <a:prstGeom prst="flowChartProcess">
            <a:avLst/>
          </a:prstGeom>
          <a:solidFill>
            <a:srgbClr val="FED5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景観や治安の悪化</a:t>
            </a:r>
            <a:endParaRPr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軽犯罪の誘発</a:t>
            </a:r>
          </a:p>
        </p:txBody>
      </p: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77B50E3B-4208-2D55-D284-8B6B6AE8D9D7}"/>
              </a:ext>
            </a:extLst>
          </p:cNvPr>
          <p:cNvSpPr/>
          <p:nvPr/>
        </p:nvSpPr>
        <p:spPr>
          <a:xfrm>
            <a:off x="6620890" y="1731825"/>
            <a:ext cx="2700000" cy="1440000"/>
          </a:xfrm>
          <a:prstGeom prst="flowChartProcess">
            <a:avLst/>
          </a:prstGeom>
          <a:solidFill>
            <a:srgbClr val="FED5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地域への誇りや</a:t>
            </a:r>
            <a:endParaRPr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定着意識の希薄化</a:t>
            </a:r>
          </a:p>
        </p:txBody>
      </p:sp>
      <p:sp>
        <p:nvSpPr>
          <p:cNvPr id="11" name="フローチャート: 処理 10">
            <a:extLst>
              <a:ext uri="{FF2B5EF4-FFF2-40B4-BE49-F238E27FC236}">
                <a16:creationId xmlns:a16="http://schemas.microsoft.com/office/drawing/2014/main" id="{C5334D47-9CBC-75FC-55CB-8ED96A1C9433}"/>
              </a:ext>
            </a:extLst>
          </p:cNvPr>
          <p:cNvSpPr/>
          <p:nvPr/>
        </p:nvSpPr>
        <p:spPr>
          <a:xfrm>
            <a:off x="1492220" y="4517569"/>
            <a:ext cx="6849140" cy="2406087"/>
          </a:xfrm>
          <a:prstGeom prst="flowChartProcess">
            <a:avLst/>
          </a:prstGeom>
          <a:solidFill>
            <a:srgbClr val="35B5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文化財を“自分ごと”として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捉えられるきっかけづくり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文化財活用ワークショップ開催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59E73E4B-CA84-4C04-846D-D89759AF9311}"/>
              </a:ext>
            </a:extLst>
          </p:cNvPr>
          <p:cNvSpPr/>
          <p:nvPr/>
        </p:nvSpPr>
        <p:spPr>
          <a:xfrm>
            <a:off x="4442660" y="3363050"/>
            <a:ext cx="944880" cy="963295"/>
          </a:xfrm>
          <a:prstGeom prst="downArrow">
            <a:avLst/>
          </a:prstGeom>
          <a:solidFill>
            <a:srgbClr val="35B5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8DD01F-8B3A-5148-BC41-EC94C7D3C96C}"/>
              </a:ext>
            </a:extLst>
          </p:cNvPr>
          <p:cNvSpPr txBox="1"/>
          <p:nvPr/>
        </p:nvSpPr>
        <p:spPr>
          <a:xfrm>
            <a:off x="660400" y="890855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埋蔵文化財をとりまく課題</a:t>
            </a:r>
          </a:p>
        </p:txBody>
      </p:sp>
    </p:spTree>
    <p:extLst>
      <p:ext uri="{BB962C8B-B14F-4D97-AF65-F5344CB8AC3E}">
        <p14:creationId xmlns:p14="http://schemas.microsoft.com/office/powerpoint/2010/main" val="21066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26774E-95A7-49E4-189C-CDEBE6080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00A624-B4E1-FF55-AD3F-CCFA7C633174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3FD7AE-1AE2-8B78-B681-C15A8ECEB8D8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590FAC86-AA0A-F51C-D4BA-9C6DDCB55981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32975EB-89C4-5720-244B-90270602E1CD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助成事業の実際と成果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1CE95FC-DE1C-5B2D-8423-793DCC7E3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89228"/>
              </p:ext>
            </p:extLst>
          </p:nvPr>
        </p:nvGraphicFramePr>
        <p:xfrm>
          <a:off x="519385" y="718443"/>
          <a:ext cx="8818880" cy="659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30">
                  <a:extLst>
                    <a:ext uri="{9D8B030D-6E8A-4147-A177-3AD203B41FA5}">
                      <a16:colId xmlns:a16="http://schemas.microsoft.com/office/drawing/2014/main" val="903912824"/>
                    </a:ext>
                  </a:extLst>
                </a:gridCol>
                <a:gridCol w="3451810">
                  <a:extLst>
                    <a:ext uri="{9D8B030D-6E8A-4147-A177-3AD203B41FA5}">
                      <a16:colId xmlns:a16="http://schemas.microsoft.com/office/drawing/2014/main" val="413613951"/>
                    </a:ext>
                  </a:extLst>
                </a:gridCol>
                <a:gridCol w="174015">
                  <a:extLst>
                    <a:ext uri="{9D8B030D-6E8A-4147-A177-3AD203B41FA5}">
                      <a16:colId xmlns:a16="http://schemas.microsoft.com/office/drawing/2014/main" val="1881461471"/>
                    </a:ext>
                  </a:extLst>
                </a:gridCol>
                <a:gridCol w="3625825">
                  <a:extLst>
                    <a:ext uri="{9D8B030D-6E8A-4147-A177-3AD203B41FA5}">
                      <a16:colId xmlns:a16="http://schemas.microsoft.com/office/drawing/2014/main" val="3601370326"/>
                    </a:ext>
                  </a:extLst>
                </a:gridCol>
              </a:tblGrid>
              <a:tr h="535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予定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成果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39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事業名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埋蔵文化財の整理保管・活用支援プロジェクト</a:t>
                      </a:r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580394"/>
                  </a:ext>
                </a:extLst>
              </a:tr>
              <a:tr h="1166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事業内容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イベント①　土器型クッキー「ドッキーワークショップ」（夏休み期間午前</a:t>
                      </a:r>
                      <a:r>
                        <a:rPr lang="en-US" altLang="ja-JP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ja-JP" alt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回午後</a:t>
                      </a:r>
                      <a:r>
                        <a:rPr lang="en-US" altLang="ja-JP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ja-JP" alt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回合計</a:t>
                      </a:r>
                      <a:r>
                        <a:rPr lang="en-US" altLang="ja-JP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ja-JP" alt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回予定）</a:t>
                      </a:r>
                      <a:br>
                        <a:rPr lang="en-US" altLang="ja-JP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ja-JP" alt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イベント②　（開催する）地域の魅力を考古学から学ぶ講座</a:t>
                      </a:r>
                      <a:endParaRPr lang="ja-JP" altLang="en-US" sz="2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イベント①　土器型クッキー「ドッキーワークショップ」（</a:t>
                      </a:r>
                      <a:r>
                        <a:rPr lang="en-US" altLang="ja-JP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ja-JP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ja-JP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ja-JP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回開催）</a:t>
                      </a:r>
                      <a:endParaRPr lang="en-US" altLang="ja-JP" sz="2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US" altLang="ja-JP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ja-JP" alt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イベント②　中止</a:t>
                      </a:r>
                      <a:endParaRPr lang="ja-JP" altLang="en-US" sz="2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83356"/>
                  </a:ext>
                </a:extLst>
              </a:tr>
              <a:tr h="54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開催場所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①品川区</a:t>
                      </a:r>
                      <a:b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②都内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①きゅりあん（品川区）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79028"/>
                  </a:ext>
                </a:extLst>
              </a:tr>
              <a:tr h="54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参加者数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  <a:b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  <a:b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②中止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485719"/>
                  </a:ext>
                </a:extLst>
              </a:tr>
              <a:tr h="696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事業予算と実績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b="1" i="0" u="none" strike="noStrike" kern="1200" baseline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644,868</a:t>
                      </a:r>
                      <a:r>
                        <a:rPr lang="ja-JP" altLang="en-US" sz="2400" b="1" i="0" u="none" strike="noStrike" kern="1200" baseline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円</a:t>
                      </a:r>
                      <a:r>
                        <a:rPr lang="en-US" altLang="ja-JP" sz="2400" b="1" i="0" u="none" strike="noStrike" kern="1200" baseline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</a:t>
                      </a:r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502,620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802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助成金額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386,000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251,000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44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8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89852-1DE0-72EA-E58C-0AF91105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DC37BB-43C5-A105-3990-4A07FEFA0585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977286-03C7-E3C9-2C34-1A6FDC65BAEA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0A03B3C2-F4C8-C36C-A323-334A3AB7D584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F65431C-A79F-D509-BD66-849844568E41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助成事業の概要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A3C520D-5ECC-C128-69EF-85280E499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82355"/>
              </p:ext>
            </p:extLst>
          </p:nvPr>
        </p:nvGraphicFramePr>
        <p:xfrm>
          <a:off x="599440" y="860683"/>
          <a:ext cx="9108864" cy="321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092">
                  <a:extLst>
                    <a:ext uri="{9D8B030D-6E8A-4147-A177-3AD203B41FA5}">
                      <a16:colId xmlns:a16="http://schemas.microsoft.com/office/drawing/2014/main" val="903912824"/>
                    </a:ext>
                  </a:extLst>
                </a:gridCol>
                <a:gridCol w="6512772">
                  <a:extLst>
                    <a:ext uri="{9D8B030D-6E8A-4147-A177-3AD203B41FA5}">
                      <a16:colId xmlns:a16="http://schemas.microsoft.com/office/drawing/2014/main" val="413613951"/>
                    </a:ext>
                  </a:extLst>
                </a:gridCol>
              </a:tblGrid>
              <a:tr h="535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事業名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ドッキーワークショップ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039076"/>
                  </a:ext>
                </a:extLst>
              </a:tr>
              <a:tr h="535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開催日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580394"/>
                  </a:ext>
                </a:extLst>
              </a:tr>
              <a:tr h="54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開催場所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きゅりあん（品川区）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79028"/>
                  </a:ext>
                </a:extLst>
              </a:tr>
              <a:tr h="54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参加者数</a:t>
                      </a: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485719"/>
                  </a:ext>
                </a:extLst>
              </a:tr>
              <a:tr h="1053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内容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5B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縄文土器の実物を実際に触って観察し、土器片に似せたクッキー“ドッキー”を制作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802000"/>
                  </a:ext>
                </a:extLst>
              </a:tr>
            </a:tbl>
          </a:graphicData>
        </a:graphic>
      </p:graphicFrame>
      <p:pic>
        <p:nvPicPr>
          <p:cNvPr id="10" name="図 9" descr="岩の上にある数種類のパ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B971C3-DA80-48A2-7C72-F158B57A0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" y="4371379"/>
            <a:ext cx="2940216" cy="2438400"/>
          </a:xfrm>
          <a:prstGeom prst="rect">
            <a:avLst/>
          </a:prstGeom>
        </p:spPr>
      </p:pic>
      <p:pic>
        <p:nvPicPr>
          <p:cNvPr id="14" name="図 13" descr="病室にいる人たち">
            <a:extLst>
              <a:ext uri="{FF2B5EF4-FFF2-40B4-BE49-F238E27FC236}">
                <a16:creationId xmlns:a16="http://schemas.microsoft.com/office/drawing/2014/main" id="{E1EEA5EA-DC46-4D88-4B3E-DFBC445ADF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29" y="4371379"/>
            <a:ext cx="3126536" cy="2438400"/>
          </a:xfrm>
          <a:prstGeom prst="rect">
            <a:avLst/>
          </a:prstGeom>
        </p:spPr>
      </p:pic>
      <p:pic>
        <p:nvPicPr>
          <p:cNvPr id="22" name="図 21" descr="キッチンで料理をしている人達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F84EAF-46D9-4C5D-4619-AD3F787081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757" y="4371379"/>
            <a:ext cx="23936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5EFAD-3430-43C1-372C-16A1B464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6B2208-056F-0169-D997-291F0CB96956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36C151-E343-2CE6-D95C-CB4AFA491B95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72AB9ECB-0D48-13AC-3FBD-9C902F05596F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41670DF-D3E5-7509-7F02-02329C2B78C8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イベント実施の様子</a:t>
            </a:r>
          </a:p>
        </p:txBody>
      </p:sp>
      <p:pic>
        <p:nvPicPr>
          <p:cNvPr id="8" name="図 7" descr="屋内, 食品, 準備中, キッチ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9BA5AE-F005-4C76-7270-ABCBC2D3D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97" y="4224252"/>
            <a:ext cx="2160000" cy="2880000"/>
          </a:xfrm>
          <a:prstGeom prst="rect">
            <a:avLst/>
          </a:prstGeom>
        </p:spPr>
      </p:pic>
      <p:pic>
        <p:nvPicPr>
          <p:cNvPr id="15" name="図 14" descr="台の上にあるケーキ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1323C7-B275-BB62-937E-E17BB29EEA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21898" y="1171878"/>
            <a:ext cx="2880000" cy="2339095"/>
          </a:xfrm>
          <a:prstGeom prst="rect">
            <a:avLst/>
          </a:prstGeom>
        </p:spPr>
      </p:pic>
      <p:pic>
        <p:nvPicPr>
          <p:cNvPr id="17" name="図 16" descr="石の上に置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A558C7-8DE6-BBB7-5FF9-5661A13460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02721" y="4224251"/>
            <a:ext cx="2160000" cy="2880000"/>
          </a:xfrm>
          <a:prstGeom prst="rect">
            <a:avLst/>
          </a:prstGeom>
        </p:spPr>
      </p:pic>
      <p:pic>
        <p:nvPicPr>
          <p:cNvPr id="19" name="図 18" descr="チョコレートチップクッキ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1C15959-C4CB-C401-5165-B4D21519F7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861" y="4224253"/>
            <a:ext cx="2160000" cy="2880000"/>
          </a:xfrm>
          <a:prstGeom prst="rect">
            <a:avLst/>
          </a:prstGeom>
        </p:spPr>
      </p:pic>
      <p:pic>
        <p:nvPicPr>
          <p:cNvPr id="21" name="図 20" descr="人, 屋内, 皿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AA90C5-EA2E-6DFA-C6A9-12DCAAA29B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41" y="928774"/>
            <a:ext cx="2339097" cy="2880000"/>
          </a:xfrm>
          <a:prstGeom prst="rect">
            <a:avLst/>
          </a:prstGeom>
        </p:spPr>
      </p:pic>
      <p:pic>
        <p:nvPicPr>
          <p:cNvPr id="25" name="図 24" descr="屋内, 人, キッチン, 準備中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E8F848-2CB9-BB02-FBB9-858ED13C8E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350" y="4224251"/>
            <a:ext cx="2160000" cy="2880000"/>
          </a:xfrm>
          <a:prstGeom prst="rect">
            <a:avLst/>
          </a:prstGeom>
        </p:spPr>
      </p:pic>
      <p:pic>
        <p:nvPicPr>
          <p:cNvPr id="30" name="図 29" descr="人, 屋内, テーブル, 子供 が含まれている画像">
            <a:extLst>
              <a:ext uri="{FF2B5EF4-FFF2-40B4-BE49-F238E27FC236}">
                <a16:creationId xmlns:a16="http://schemas.microsoft.com/office/drawing/2014/main" id="{76194172-3CB4-DFA5-C39B-71E50AB322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753" y="901425"/>
            <a:ext cx="2339096" cy="2880001"/>
          </a:xfrm>
          <a:prstGeom prst="rect">
            <a:avLst/>
          </a:prstGeom>
        </p:spPr>
      </p:pic>
      <p:sp>
        <p:nvSpPr>
          <p:cNvPr id="31" name="フローチャート: 処理 30">
            <a:extLst>
              <a:ext uri="{FF2B5EF4-FFF2-40B4-BE49-F238E27FC236}">
                <a16:creationId xmlns:a16="http://schemas.microsoft.com/office/drawing/2014/main" id="{ED1089EE-C3C4-3A5E-C5F3-F51EF9EDE90A}"/>
              </a:ext>
            </a:extLst>
          </p:cNvPr>
          <p:cNvSpPr/>
          <p:nvPr/>
        </p:nvSpPr>
        <p:spPr>
          <a:xfrm>
            <a:off x="322441" y="901425"/>
            <a:ext cx="4809005" cy="2907349"/>
          </a:xfrm>
          <a:prstGeom prst="flowChartProcess">
            <a:avLst/>
          </a:prstGeom>
          <a:noFill/>
          <a:ln w="76200">
            <a:solidFill>
              <a:srgbClr val="35B5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テキスト, 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0989480-F46F-2CDE-6175-61BFA82D88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9" y="863933"/>
            <a:ext cx="2034872" cy="288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9F5A9F-1369-1239-1859-FEB21E2D60CF}"/>
              </a:ext>
            </a:extLst>
          </p:cNvPr>
          <p:cNvSpPr txBox="1"/>
          <p:nvPr/>
        </p:nvSpPr>
        <p:spPr>
          <a:xfrm>
            <a:off x="1402080" y="573105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本物の土器の展示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96D1B2-BA61-0825-08D3-110AF1B4DC4F}"/>
              </a:ext>
            </a:extLst>
          </p:cNvPr>
          <p:cNvSpPr txBox="1"/>
          <p:nvPr/>
        </p:nvSpPr>
        <p:spPr>
          <a:xfrm>
            <a:off x="6615250" y="573105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土器の観察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84C879-818C-2329-5954-5415C323F6D0}"/>
              </a:ext>
            </a:extLst>
          </p:cNvPr>
          <p:cNvSpPr txBox="1"/>
          <p:nvPr/>
        </p:nvSpPr>
        <p:spPr>
          <a:xfrm>
            <a:off x="6615250" y="3799426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ドッキー焼き上がり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78D027-772F-96BE-EF9A-FBC794FC9F42}"/>
              </a:ext>
            </a:extLst>
          </p:cNvPr>
          <p:cNvSpPr txBox="1"/>
          <p:nvPr/>
        </p:nvSpPr>
        <p:spPr>
          <a:xfrm>
            <a:off x="1667330" y="3799426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ドッキー制作</a:t>
            </a:r>
          </a:p>
        </p:txBody>
      </p:sp>
    </p:spTree>
    <p:extLst>
      <p:ext uri="{BB962C8B-B14F-4D97-AF65-F5344CB8AC3E}">
        <p14:creationId xmlns:p14="http://schemas.microsoft.com/office/powerpoint/2010/main" val="338698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FEA22-72DB-06A0-4332-BF2F1981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ベッドの上にいる白いシャツを着ている">
            <a:extLst>
              <a:ext uri="{FF2B5EF4-FFF2-40B4-BE49-F238E27FC236}">
                <a16:creationId xmlns:a16="http://schemas.microsoft.com/office/drawing/2014/main" id="{E583B94B-B5F2-03BF-3503-D24D168351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853" y="4479219"/>
            <a:ext cx="3302919" cy="2828737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8406FA7-D006-9804-EAB3-B088A999B2DA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124EE4-C751-3066-4F58-17E9A17E8B9B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E47DCA73-3AA2-FF8F-CE9F-6B53F5D54A15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1DE778E-3883-A3A2-E911-32D4AA4F9BF0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実施内容と運営</a:t>
            </a:r>
          </a:p>
        </p:txBody>
      </p:sp>
      <p:pic>
        <p:nvPicPr>
          <p:cNvPr id="15" name="図 14" descr="屋内, 食品, テーブル, 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CE75801-2E84-7027-611C-9D8AF756A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4149431"/>
            <a:ext cx="2160000" cy="2880000"/>
          </a:xfrm>
          <a:prstGeom prst="rect">
            <a:avLst/>
          </a:prstGeom>
        </p:spPr>
      </p:pic>
      <p:pic>
        <p:nvPicPr>
          <p:cNvPr id="17" name="図 16" descr="カップ, テーブル, 座る, 車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6926A1-F089-29EF-4ECD-48F125137A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16329" y="4240717"/>
            <a:ext cx="2160001" cy="2880000"/>
          </a:xfrm>
          <a:prstGeom prst="rect">
            <a:avLst/>
          </a:prstGeom>
        </p:spPr>
      </p:pic>
      <p:pic>
        <p:nvPicPr>
          <p:cNvPr id="7" name="図 6" descr="タイムライ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3CC8684-EBEA-408A-0510-36DFAFD50A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18" y="942437"/>
            <a:ext cx="2053006" cy="2880000"/>
          </a:xfrm>
          <a:prstGeom prst="rect">
            <a:avLst/>
          </a:prstGeom>
        </p:spPr>
      </p:pic>
      <p:pic>
        <p:nvPicPr>
          <p:cNvPr id="14" name="図 13" descr="マ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097FB0-0B2E-42C1-FAE6-2BDA861432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132" y="2452554"/>
            <a:ext cx="1440000" cy="1440000"/>
          </a:xfrm>
          <a:prstGeom prst="rect">
            <a:avLst/>
          </a:prstGeom>
        </p:spPr>
      </p:pic>
      <p:pic>
        <p:nvPicPr>
          <p:cNvPr id="18" name="図 1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54F088-CD9A-9A0E-6D14-F387901C8C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528" y="942437"/>
            <a:ext cx="1440000" cy="1440000"/>
          </a:xfrm>
          <a:prstGeom prst="rect">
            <a:avLst/>
          </a:prstGeom>
        </p:spPr>
      </p:pic>
      <p:pic>
        <p:nvPicPr>
          <p:cNvPr id="22" name="図 21" descr="マ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34DFE5-A456-08DA-F87A-11D00F2FB4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132" y="942437"/>
            <a:ext cx="1440000" cy="1440000"/>
          </a:xfrm>
          <a:prstGeom prst="rect">
            <a:avLst/>
          </a:prstGeom>
        </p:spPr>
      </p:pic>
      <p:pic>
        <p:nvPicPr>
          <p:cNvPr id="26" name="図 25" descr="QR コー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F19628-6E85-E467-BFED-A54B652388F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528" y="2475295"/>
            <a:ext cx="1440000" cy="1440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CBDFA50-9F92-1125-8C8F-683C1C8960C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132" y="1195360"/>
            <a:ext cx="4218013" cy="2419636"/>
          </a:xfrm>
          <a:prstGeom prst="rect">
            <a:avLst/>
          </a:prstGeom>
        </p:spPr>
      </p:pic>
      <p:pic>
        <p:nvPicPr>
          <p:cNvPr id="5" name="図 4" descr="人, 屋内, キッチン, 食品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E48815C-02DD-6A41-26CF-60608116A6A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18" y="4160554"/>
            <a:ext cx="2478397" cy="185879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2571B8-3544-1F62-F624-06B3E6E04917}"/>
              </a:ext>
            </a:extLst>
          </p:cNvPr>
          <p:cNvSpPr txBox="1"/>
          <p:nvPr/>
        </p:nvSpPr>
        <p:spPr>
          <a:xfrm>
            <a:off x="1402080" y="573105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チラシの作成・</a:t>
            </a:r>
            <a:r>
              <a:rPr kumimoji="1" lang="en-US" altLang="ja-JP" dirty="0"/>
              <a:t>SNS</a:t>
            </a:r>
            <a:r>
              <a:rPr kumimoji="1" lang="ja-JP" altLang="en-US" dirty="0"/>
              <a:t>広告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D9BFDA-D60E-2C37-D34E-6D0A8F304B8E}"/>
              </a:ext>
            </a:extLst>
          </p:cNvPr>
          <p:cNvSpPr txBox="1"/>
          <p:nvPr/>
        </p:nvSpPr>
        <p:spPr>
          <a:xfrm>
            <a:off x="6197600" y="573105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品川ケーブルテレビ出演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1C3A92-6FBF-2736-4863-B422CD29455A}"/>
              </a:ext>
            </a:extLst>
          </p:cNvPr>
          <p:cNvSpPr txBox="1"/>
          <p:nvPr/>
        </p:nvSpPr>
        <p:spPr>
          <a:xfrm>
            <a:off x="6197600" y="3834522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材料・資材準備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977411-ED89-50EB-0607-211419880820}"/>
              </a:ext>
            </a:extLst>
          </p:cNvPr>
          <p:cNvSpPr txBox="1"/>
          <p:nvPr/>
        </p:nvSpPr>
        <p:spPr>
          <a:xfrm>
            <a:off x="1163320" y="3834522"/>
            <a:ext cx="37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土器柄手ぬぐい・古墳ユニフォーム</a:t>
            </a:r>
          </a:p>
        </p:txBody>
      </p:sp>
    </p:spTree>
    <p:extLst>
      <p:ext uri="{BB962C8B-B14F-4D97-AF65-F5344CB8AC3E}">
        <p14:creationId xmlns:p14="http://schemas.microsoft.com/office/powerpoint/2010/main" val="8132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F67D2-68DA-5D4E-ACC9-DBAC02E4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FA6577-375B-9EAC-62FC-FC114A841EC5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18B923A-2DA8-792B-6FC9-75CDB8F8FE32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C338DADC-A424-5284-C279-161FE3FB1C0D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167FCF5-B84B-5772-1801-FF0EF4DB3428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参加者の反応とアンケート結果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A1541A-4909-1C47-FF6A-7A4ABB4EAF56}"/>
              </a:ext>
            </a:extLst>
          </p:cNvPr>
          <p:cNvSpPr txBox="1"/>
          <p:nvPr/>
        </p:nvSpPr>
        <p:spPr>
          <a:xfrm>
            <a:off x="579120" y="6354682"/>
            <a:ext cx="8351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・土器に実際に触れられる機会はないので興味深かった。</a:t>
            </a:r>
            <a:br>
              <a:rPr lang="en-US" altLang="ja-JP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・縄文について、土器の面からいろいろ知 ることができて楽しかった。</a:t>
            </a:r>
            <a:br>
              <a:rPr lang="en-US" altLang="ja-JP" sz="20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・歴史の話や、当時の生活の話がもう少し聞きたかった。 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40756279-95D3-8FEB-DEB9-85EB0B377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295279"/>
              </p:ext>
            </p:extLst>
          </p:nvPr>
        </p:nvGraphicFramePr>
        <p:xfrm>
          <a:off x="99278" y="1114807"/>
          <a:ext cx="4655602" cy="392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A4958EBC-BA41-A2AB-9C4A-B099FCB786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82" y="1618074"/>
            <a:ext cx="5309690" cy="432670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218702-41F6-ADF4-723B-AAD5F1E87186}"/>
              </a:ext>
            </a:extLst>
          </p:cNvPr>
          <p:cNvSpPr txBox="1"/>
          <p:nvPr/>
        </p:nvSpPr>
        <p:spPr>
          <a:xfrm>
            <a:off x="5428200" y="1088218"/>
            <a:ext cx="414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ワークショップの内容について</a:t>
            </a:r>
          </a:p>
        </p:txBody>
      </p:sp>
    </p:spTree>
    <p:extLst>
      <p:ext uri="{BB962C8B-B14F-4D97-AF65-F5344CB8AC3E}">
        <p14:creationId xmlns:p14="http://schemas.microsoft.com/office/powerpoint/2010/main" val="119169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8576D-2399-73E7-2C6B-4C8A05A2F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355C67-0C6A-71A0-C553-5C5B1D48909C}"/>
              </a:ext>
            </a:extLst>
          </p:cNvPr>
          <p:cNvGrpSpPr/>
          <p:nvPr/>
        </p:nvGrpSpPr>
        <p:grpSpPr>
          <a:xfrm>
            <a:off x="378820" y="533420"/>
            <a:ext cx="9329500" cy="39700"/>
            <a:chOff x="0" y="0"/>
            <a:chExt cx="12032000" cy="5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0A2868-9DEB-37C1-DA0B-CFDD14AD6B4D}"/>
                </a:ext>
              </a:extLst>
            </p:cNvPr>
            <p:cNvSpPr/>
            <p:nvPr/>
          </p:nvSpPr>
          <p:spPr>
            <a:xfrm>
              <a:off x="0" y="0"/>
              <a:ext cx="12031980" cy="51181"/>
            </a:xfrm>
            <a:custGeom>
              <a:avLst/>
              <a:gdLst/>
              <a:ahLst/>
              <a:cxnLst/>
              <a:rect l="l" t="t" r="r" b="b"/>
              <a:pathLst>
                <a:path w="12031980" h="51181">
                  <a:moveTo>
                    <a:pt x="0" y="0"/>
                  </a:moveTo>
                  <a:lnTo>
                    <a:pt x="12031980" y="0"/>
                  </a:lnTo>
                  <a:lnTo>
                    <a:pt x="12031980" y="51181"/>
                  </a:lnTo>
                  <a:lnTo>
                    <a:pt x="0" y="51181"/>
                  </a:lnTo>
                  <a:close/>
                </a:path>
              </a:pathLst>
            </a:custGeom>
            <a:solidFill>
              <a:srgbClr val="FED52B"/>
            </a:solidFill>
          </p:spPr>
          <p:txBody>
            <a:bodyPr/>
            <a:lstStyle/>
            <a:p>
              <a:endPara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Freeform 4" descr="C:\Users\mayum\Downloads\文化財保管活用支援機構 ロゴ_transparent.png文化財保管活用支援機構 ロゴ_transparent">
            <a:extLst>
              <a:ext uri="{FF2B5EF4-FFF2-40B4-BE49-F238E27FC236}">
                <a16:creationId xmlns:a16="http://schemas.microsoft.com/office/drawing/2014/main" id="{8248DF6D-FF38-866F-9EDE-6E67DC2EBEBB}"/>
              </a:ext>
            </a:extLst>
          </p:cNvPr>
          <p:cNvSpPr/>
          <p:nvPr/>
        </p:nvSpPr>
        <p:spPr>
          <a:xfrm>
            <a:off x="9099930" y="57421"/>
            <a:ext cx="476400" cy="472722"/>
          </a:xfrm>
          <a:custGeom>
            <a:avLst/>
            <a:gdLst/>
            <a:ahLst/>
            <a:cxnLst/>
            <a:rect l="l" t="t" r="r" b="b"/>
            <a:pathLst>
              <a:path w="460800" h="457242">
                <a:moveTo>
                  <a:pt x="0" y="0"/>
                </a:moveTo>
                <a:lnTo>
                  <a:pt x="460800" y="0"/>
                </a:lnTo>
                <a:lnTo>
                  <a:pt x="460800" y="457242"/>
                </a:lnTo>
                <a:lnTo>
                  <a:pt x="0" y="4572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3263F36-7B95-1082-9CD6-7FF58AC691DC}"/>
              </a:ext>
            </a:extLst>
          </p:cNvPr>
          <p:cNvSpPr txBox="1"/>
          <p:nvPr/>
        </p:nvSpPr>
        <p:spPr>
          <a:xfrm>
            <a:off x="393918" y="94842"/>
            <a:ext cx="6301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65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30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96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613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326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920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8574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1227" algn="l" defTabSz="945307" rtl="0" eaLnBrk="1" latinLnBrk="0" hangingPunct="1">
              <a:defRPr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今後の展望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7AD352-D22C-4042-13F6-7158BE54A7BA}"/>
              </a:ext>
            </a:extLst>
          </p:cNvPr>
          <p:cNvSpPr txBox="1">
            <a:spLocks/>
          </p:cNvSpPr>
          <p:nvPr/>
        </p:nvSpPr>
        <p:spPr>
          <a:xfrm>
            <a:off x="714329" y="1285242"/>
            <a:ext cx="8655142" cy="36118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・地域の文化や考古学的遺産に対する関心の裾野を広げ、</a:t>
            </a:r>
            <a:r>
              <a:rPr lang="ja-JP" altLang="en-US" sz="2800" b="1" dirty="0">
                <a:solidFill>
                  <a:srgbClr val="35B5D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地域コミュニティの活性化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につなげる。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・解説パートの充実、制作時間の確保などプログラム内容の改善を図る。</a:t>
            </a:r>
            <a:b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・ワークショップを継続的に開催し、地域文化に親しむ機会をより多くの方に提供し、</a:t>
            </a:r>
            <a:r>
              <a:rPr lang="ja-JP" altLang="en-US" sz="2800" b="1" dirty="0">
                <a:solidFill>
                  <a:srgbClr val="35B5D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文化財の活用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を行う。</a:t>
            </a:r>
          </a:p>
        </p:txBody>
      </p:sp>
      <p:pic>
        <p:nvPicPr>
          <p:cNvPr id="11" name="図 10" descr="チョコレートチップクッキ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94150E-EE4F-FBDD-6C1C-2BE9E3E40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"/>
          <a:stretch/>
        </p:blipFill>
        <p:spPr>
          <a:xfrm>
            <a:off x="0" y="5252721"/>
            <a:ext cx="10083800" cy="24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586</Words>
  <Application>Microsoft Office PowerPoint</Application>
  <PresentationFormat>ユーザー設定</PresentationFormat>
  <Paragraphs>95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UD デジタル 教科書体 NK-B</vt:lpstr>
      <vt:lpstr>ゴシック</vt:lpstr>
      <vt:lpstr>メイリオ</vt:lpstr>
      <vt:lpstr>游ゴシック</vt:lpstr>
      <vt:lpstr>Arial</vt:lpstr>
      <vt:lpstr>Calibri</vt:lpstr>
      <vt:lpstr>Calibri Light</vt:lpstr>
      <vt:lpstr>Office 2013 - 2022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OKAMURAMAYU</cp:lastModifiedBy>
  <cp:revision>21</cp:revision>
  <dcterms:created xsi:type="dcterms:W3CDTF">2013-01-27T09:14:16Z</dcterms:created>
  <dcterms:modified xsi:type="dcterms:W3CDTF">2025-05-08T08:30:45Z</dcterms:modified>
  <cp:category/>
</cp:coreProperties>
</file>