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7" r:id="rId2"/>
    <p:sldId id="261" r:id="rId3"/>
    <p:sldId id="258" r:id="rId4"/>
    <p:sldId id="283" r:id="rId5"/>
    <p:sldId id="282" r:id="rId6"/>
    <p:sldId id="284" r:id="rId7"/>
    <p:sldId id="291" r:id="rId8"/>
    <p:sldId id="288" r:id="rId9"/>
    <p:sldId id="290" r:id="rId10"/>
    <p:sldId id="264" r:id="rId11"/>
    <p:sldId id="285" r:id="rId12"/>
    <p:sldId id="289" r:id="rId1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4242"/>
    <a:srgbClr val="929000"/>
    <a:srgbClr val="AB7942"/>
    <a:srgbClr val="FFFD78"/>
    <a:srgbClr val="FFFC00"/>
    <a:srgbClr val="FFD700"/>
    <a:srgbClr val="D5FC79"/>
    <a:srgbClr val="8EFA00"/>
    <a:srgbClr val="9ACD32"/>
    <a:srgbClr val="00FB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4249"/>
  </p:normalViewPr>
  <p:slideViewPr>
    <p:cSldViewPr snapToGrid="0">
      <p:cViewPr varScale="1">
        <p:scale>
          <a:sx n="102" d="100"/>
          <a:sy n="102" d="100"/>
        </p:scale>
        <p:origin x="150"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4AC200-6364-1446-8378-9AEF48F11595}" type="datetimeFigureOut">
              <a:rPr kumimoji="1" lang="ja-JP" altLang="en-US" smtClean="0"/>
              <a:t>2025/5/9</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6C7E92-21D7-2241-94B3-4AE2550BD4E8}" type="slidenum">
              <a:rPr kumimoji="1" lang="ja-JP" altLang="en-US" smtClean="0"/>
              <a:t>‹#›</a:t>
            </a:fld>
            <a:endParaRPr kumimoji="1" lang="ja-JP" altLang="en-US"/>
          </a:p>
        </p:txBody>
      </p:sp>
    </p:spTree>
    <p:extLst>
      <p:ext uri="{BB962C8B-B14F-4D97-AF65-F5344CB8AC3E}">
        <p14:creationId xmlns:p14="http://schemas.microsoft.com/office/powerpoint/2010/main" val="403865862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br>
              <a:rPr kumimoji="1" lang="en-US" altLang="ja-JP" dirty="0"/>
            </a:br>
            <a:endParaRPr kumimoji="1" lang="ja-JP" altLang="en-US"/>
          </a:p>
        </p:txBody>
      </p:sp>
      <p:sp>
        <p:nvSpPr>
          <p:cNvPr id="4" name="スライド番号プレースホルダー 3"/>
          <p:cNvSpPr>
            <a:spLocks noGrp="1"/>
          </p:cNvSpPr>
          <p:nvPr>
            <p:ph type="sldNum" sz="quarter" idx="5"/>
          </p:nvPr>
        </p:nvSpPr>
        <p:spPr/>
        <p:txBody>
          <a:bodyPr/>
          <a:lstStyle/>
          <a:p>
            <a:fld id="{886C7E92-21D7-2241-94B3-4AE2550BD4E8}" type="slidenum">
              <a:rPr kumimoji="1" lang="ja-JP" altLang="en-US" smtClean="0"/>
              <a:t>1</a:t>
            </a:fld>
            <a:endParaRPr kumimoji="1" lang="ja-JP" altLang="en-US"/>
          </a:p>
        </p:txBody>
      </p:sp>
    </p:spTree>
    <p:extLst>
      <p:ext uri="{BB962C8B-B14F-4D97-AF65-F5344CB8AC3E}">
        <p14:creationId xmlns:p14="http://schemas.microsoft.com/office/powerpoint/2010/main" val="3262773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lgn="l" fontAlgn="base">
              <a:lnSpc>
                <a:spcPct val="150000"/>
              </a:lnSpc>
              <a:buNone/>
            </a:pPr>
            <a:endParaRPr kumimoji="1" lang="ja-JP" altLang="en-US"/>
          </a:p>
        </p:txBody>
      </p:sp>
      <p:sp>
        <p:nvSpPr>
          <p:cNvPr id="4" name="スライド番号プレースホルダー 3"/>
          <p:cNvSpPr>
            <a:spLocks noGrp="1"/>
          </p:cNvSpPr>
          <p:nvPr>
            <p:ph type="sldNum" sz="quarter" idx="5"/>
          </p:nvPr>
        </p:nvSpPr>
        <p:spPr/>
        <p:txBody>
          <a:bodyPr/>
          <a:lstStyle/>
          <a:p>
            <a:fld id="{886C7E92-21D7-2241-94B3-4AE2550BD4E8}" type="slidenum">
              <a:rPr kumimoji="1" lang="ja-JP" altLang="en-US" smtClean="0"/>
              <a:t>2</a:t>
            </a:fld>
            <a:endParaRPr kumimoji="1" lang="ja-JP" altLang="en-US"/>
          </a:p>
        </p:txBody>
      </p:sp>
    </p:spTree>
    <p:extLst>
      <p:ext uri="{BB962C8B-B14F-4D97-AF65-F5344CB8AC3E}">
        <p14:creationId xmlns:p14="http://schemas.microsoft.com/office/powerpoint/2010/main" val="1294181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886C7E92-21D7-2241-94B3-4AE2550BD4E8}" type="slidenum">
              <a:rPr kumimoji="1" lang="ja-JP" altLang="en-US" smtClean="0"/>
              <a:t>3</a:t>
            </a:fld>
            <a:endParaRPr kumimoji="1" lang="ja-JP" altLang="en-US"/>
          </a:p>
        </p:txBody>
      </p:sp>
    </p:spTree>
    <p:extLst>
      <p:ext uri="{BB962C8B-B14F-4D97-AF65-F5344CB8AC3E}">
        <p14:creationId xmlns:p14="http://schemas.microsoft.com/office/powerpoint/2010/main" val="416407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lgn="l" fontAlgn="base">
              <a:lnSpc>
                <a:spcPct val="150000"/>
              </a:lnSpc>
              <a:buNone/>
            </a:pPr>
            <a:endParaRPr kumimoji="1" lang="ja-JP" altLang="en-US"/>
          </a:p>
        </p:txBody>
      </p:sp>
      <p:sp>
        <p:nvSpPr>
          <p:cNvPr id="4" name="スライド番号プレースホルダー 3"/>
          <p:cNvSpPr>
            <a:spLocks noGrp="1"/>
          </p:cNvSpPr>
          <p:nvPr>
            <p:ph type="sldNum" sz="quarter" idx="5"/>
          </p:nvPr>
        </p:nvSpPr>
        <p:spPr/>
        <p:txBody>
          <a:bodyPr/>
          <a:lstStyle/>
          <a:p>
            <a:fld id="{886C7E92-21D7-2241-94B3-4AE2550BD4E8}" type="slidenum">
              <a:rPr kumimoji="1" lang="ja-JP" altLang="en-US" smtClean="0"/>
              <a:t>5</a:t>
            </a:fld>
            <a:endParaRPr kumimoji="1" lang="ja-JP" altLang="en-US"/>
          </a:p>
        </p:txBody>
      </p:sp>
    </p:spTree>
    <p:extLst>
      <p:ext uri="{BB962C8B-B14F-4D97-AF65-F5344CB8AC3E}">
        <p14:creationId xmlns:p14="http://schemas.microsoft.com/office/powerpoint/2010/main" val="2555340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lgn="l" fontAlgn="base">
              <a:lnSpc>
                <a:spcPct val="150000"/>
              </a:lnSpc>
              <a:buNone/>
            </a:pPr>
            <a:endParaRPr kumimoji="1" lang="ja-JP" altLang="en-US"/>
          </a:p>
        </p:txBody>
      </p:sp>
      <p:sp>
        <p:nvSpPr>
          <p:cNvPr id="4" name="スライド番号プレースホルダー 3"/>
          <p:cNvSpPr>
            <a:spLocks noGrp="1"/>
          </p:cNvSpPr>
          <p:nvPr>
            <p:ph type="sldNum" sz="quarter" idx="5"/>
          </p:nvPr>
        </p:nvSpPr>
        <p:spPr/>
        <p:txBody>
          <a:bodyPr/>
          <a:lstStyle/>
          <a:p>
            <a:fld id="{886C7E92-21D7-2241-94B3-4AE2550BD4E8}" type="slidenum">
              <a:rPr kumimoji="1" lang="ja-JP" altLang="en-US" smtClean="0"/>
              <a:t>6</a:t>
            </a:fld>
            <a:endParaRPr kumimoji="1" lang="ja-JP" altLang="en-US"/>
          </a:p>
        </p:txBody>
      </p:sp>
    </p:spTree>
    <p:extLst>
      <p:ext uri="{BB962C8B-B14F-4D97-AF65-F5344CB8AC3E}">
        <p14:creationId xmlns:p14="http://schemas.microsoft.com/office/powerpoint/2010/main" val="976179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lgn="l" fontAlgn="base">
              <a:lnSpc>
                <a:spcPct val="150000"/>
              </a:lnSpc>
              <a:buNone/>
            </a:pPr>
            <a:endParaRPr kumimoji="1" lang="ja-JP" altLang="en-US"/>
          </a:p>
        </p:txBody>
      </p:sp>
      <p:sp>
        <p:nvSpPr>
          <p:cNvPr id="4" name="スライド番号プレースホルダー 3"/>
          <p:cNvSpPr>
            <a:spLocks noGrp="1"/>
          </p:cNvSpPr>
          <p:nvPr>
            <p:ph type="sldNum" sz="quarter" idx="5"/>
          </p:nvPr>
        </p:nvSpPr>
        <p:spPr/>
        <p:txBody>
          <a:bodyPr/>
          <a:lstStyle/>
          <a:p>
            <a:fld id="{886C7E92-21D7-2241-94B3-4AE2550BD4E8}" type="slidenum">
              <a:rPr kumimoji="1" lang="ja-JP" altLang="en-US" smtClean="0"/>
              <a:t>7</a:t>
            </a:fld>
            <a:endParaRPr kumimoji="1" lang="ja-JP" altLang="en-US"/>
          </a:p>
        </p:txBody>
      </p:sp>
    </p:spTree>
    <p:extLst>
      <p:ext uri="{BB962C8B-B14F-4D97-AF65-F5344CB8AC3E}">
        <p14:creationId xmlns:p14="http://schemas.microsoft.com/office/powerpoint/2010/main" val="2960790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lgn="l" fontAlgn="base">
              <a:lnSpc>
                <a:spcPct val="150000"/>
              </a:lnSpc>
              <a:buNone/>
            </a:pPr>
            <a:endParaRPr kumimoji="1" lang="ja-JP" altLang="en-US"/>
          </a:p>
        </p:txBody>
      </p:sp>
      <p:sp>
        <p:nvSpPr>
          <p:cNvPr id="4" name="スライド番号プレースホルダー 3"/>
          <p:cNvSpPr>
            <a:spLocks noGrp="1"/>
          </p:cNvSpPr>
          <p:nvPr>
            <p:ph type="sldNum" sz="quarter" idx="5"/>
          </p:nvPr>
        </p:nvSpPr>
        <p:spPr/>
        <p:txBody>
          <a:bodyPr/>
          <a:lstStyle/>
          <a:p>
            <a:fld id="{886C7E92-21D7-2241-94B3-4AE2550BD4E8}" type="slidenum">
              <a:rPr kumimoji="1" lang="ja-JP" altLang="en-US" smtClean="0"/>
              <a:t>8</a:t>
            </a:fld>
            <a:endParaRPr kumimoji="1" lang="ja-JP" altLang="en-US"/>
          </a:p>
        </p:txBody>
      </p:sp>
    </p:spTree>
    <p:extLst>
      <p:ext uri="{BB962C8B-B14F-4D97-AF65-F5344CB8AC3E}">
        <p14:creationId xmlns:p14="http://schemas.microsoft.com/office/powerpoint/2010/main" val="2192818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86C7E92-21D7-2241-94B3-4AE2550BD4E8}" type="slidenum">
              <a:rPr kumimoji="1" lang="ja-JP" altLang="en-US" smtClean="0"/>
              <a:t>10</a:t>
            </a:fld>
            <a:endParaRPr kumimoji="1" lang="ja-JP" altLang="en-US"/>
          </a:p>
        </p:txBody>
      </p:sp>
    </p:spTree>
    <p:extLst>
      <p:ext uri="{BB962C8B-B14F-4D97-AF65-F5344CB8AC3E}">
        <p14:creationId xmlns:p14="http://schemas.microsoft.com/office/powerpoint/2010/main" val="2326834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lgn="l" fontAlgn="base">
              <a:lnSpc>
                <a:spcPct val="150000"/>
              </a:lnSpc>
              <a:buNone/>
            </a:pPr>
            <a:endParaRPr kumimoji="1" lang="ja-JP" altLang="en-US"/>
          </a:p>
        </p:txBody>
      </p:sp>
      <p:sp>
        <p:nvSpPr>
          <p:cNvPr id="4" name="スライド番号プレースホルダー 3"/>
          <p:cNvSpPr>
            <a:spLocks noGrp="1"/>
          </p:cNvSpPr>
          <p:nvPr>
            <p:ph type="sldNum" sz="quarter" idx="5"/>
          </p:nvPr>
        </p:nvSpPr>
        <p:spPr/>
        <p:txBody>
          <a:bodyPr/>
          <a:lstStyle/>
          <a:p>
            <a:fld id="{886C7E92-21D7-2241-94B3-4AE2550BD4E8}" type="slidenum">
              <a:rPr kumimoji="1" lang="ja-JP" altLang="en-US" smtClean="0"/>
              <a:t>12</a:t>
            </a:fld>
            <a:endParaRPr kumimoji="1" lang="ja-JP" altLang="en-US"/>
          </a:p>
        </p:txBody>
      </p:sp>
    </p:spTree>
    <p:extLst>
      <p:ext uri="{BB962C8B-B14F-4D97-AF65-F5344CB8AC3E}">
        <p14:creationId xmlns:p14="http://schemas.microsoft.com/office/powerpoint/2010/main" val="3628284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0A4EEC4-2D50-D1A6-7305-537683B11236}"/>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32A9A5CD-3E2A-7666-9CDC-7C6462C881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57266626-0583-532A-C606-881B3EA33BFD}"/>
              </a:ext>
            </a:extLst>
          </p:cNvPr>
          <p:cNvSpPr>
            <a:spLocks noGrp="1"/>
          </p:cNvSpPr>
          <p:nvPr>
            <p:ph type="dt" sz="half" idx="10"/>
          </p:nvPr>
        </p:nvSpPr>
        <p:spPr/>
        <p:txBody>
          <a:bodyPr/>
          <a:lstStyle/>
          <a:p>
            <a:fld id="{5163D9A8-9E59-C941-8792-8A2AE5FC874B}" type="datetimeFigureOut">
              <a:rPr kumimoji="1" lang="ja-JP" altLang="en-US" smtClean="0"/>
              <a:t>2025/5/9</a:t>
            </a:fld>
            <a:endParaRPr kumimoji="1" lang="ja-JP" altLang="en-US"/>
          </a:p>
        </p:txBody>
      </p:sp>
      <p:sp>
        <p:nvSpPr>
          <p:cNvPr id="5" name="フッター プレースホルダー 4">
            <a:extLst>
              <a:ext uri="{FF2B5EF4-FFF2-40B4-BE49-F238E27FC236}">
                <a16:creationId xmlns:a16="http://schemas.microsoft.com/office/drawing/2014/main" id="{23BC40A2-0155-594C-A405-E986E83B718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29F72B7-8C8E-BDF8-F6DA-B72833982395}"/>
              </a:ext>
            </a:extLst>
          </p:cNvPr>
          <p:cNvSpPr>
            <a:spLocks noGrp="1"/>
          </p:cNvSpPr>
          <p:nvPr>
            <p:ph type="sldNum" sz="quarter" idx="12"/>
          </p:nvPr>
        </p:nvSpPr>
        <p:spPr/>
        <p:txBody>
          <a:bodyPr/>
          <a:lstStyle/>
          <a:p>
            <a:fld id="{9EAC57A3-C6E6-9745-BC86-54E1F5E16AAB}" type="slidenum">
              <a:rPr kumimoji="1" lang="ja-JP" altLang="en-US" smtClean="0"/>
              <a:t>‹#›</a:t>
            </a:fld>
            <a:endParaRPr kumimoji="1" lang="ja-JP" altLang="en-US"/>
          </a:p>
        </p:txBody>
      </p:sp>
    </p:spTree>
    <p:extLst>
      <p:ext uri="{BB962C8B-B14F-4D97-AF65-F5344CB8AC3E}">
        <p14:creationId xmlns:p14="http://schemas.microsoft.com/office/powerpoint/2010/main" val="2029163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5619BE-A065-CEA0-12B1-62D6A1C05245}"/>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3F580F3-E815-6DD8-8573-55B8A8627393}"/>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3D228B3-DBAA-2634-C52C-19A5726D559B}"/>
              </a:ext>
            </a:extLst>
          </p:cNvPr>
          <p:cNvSpPr>
            <a:spLocks noGrp="1"/>
          </p:cNvSpPr>
          <p:nvPr>
            <p:ph type="dt" sz="half" idx="10"/>
          </p:nvPr>
        </p:nvSpPr>
        <p:spPr/>
        <p:txBody>
          <a:bodyPr/>
          <a:lstStyle/>
          <a:p>
            <a:fld id="{5163D9A8-9E59-C941-8792-8A2AE5FC874B}" type="datetimeFigureOut">
              <a:rPr kumimoji="1" lang="ja-JP" altLang="en-US" smtClean="0"/>
              <a:t>2025/5/9</a:t>
            </a:fld>
            <a:endParaRPr kumimoji="1" lang="ja-JP" altLang="en-US"/>
          </a:p>
        </p:txBody>
      </p:sp>
      <p:sp>
        <p:nvSpPr>
          <p:cNvPr id="5" name="フッター プレースホルダー 4">
            <a:extLst>
              <a:ext uri="{FF2B5EF4-FFF2-40B4-BE49-F238E27FC236}">
                <a16:creationId xmlns:a16="http://schemas.microsoft.com/office/drawing/2014/main" id="{EBF88569-69C2-40A1-627D-E810778E003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8151681-8975-1D3F-FF0A-CBD8EC6EF1A3}"/>
              </a:ext>
            </a:extLst>
          </p:cNvPr>
          <p:cNvSpPr>
            <a:spLocks noGrp="1"/>
          </p:cNvSpPr>
          <p:nvPr>
            <p:ph type="sldNum" sz="quarter" idx="12"/>
          </p:nvPr>
        </p:nvSpPr>
        <p:spPr/>
        <p:txBody>
          <a:bodyPr/>
          <a:lstStyle/>
          <a:p>
            <a:fld id="{9EAC57A3-C6E6-9745-BC86-54E1F5E16AAB}" type="slidenum">
              <a:rPr kumimoji="1" lang="ja-JP" altLang="en-US" smtClean="0"/>
              <a:t>‹#›</a:t>
            </a:fld>
            <a:endParaRPr kumimoji="1" lang="ja-JP" altLang="en-US"/>
          </a:p>
        </p:txBody>
      </p:sp>
    </p:spTree>
    <p:extLst>
      <p:ext uri="{BB962C8B-B14F-4D97-AF65-F5344CB8AC3E}">
        <p14:creationId xmlns:p14="http://schemas.microsoft.com/office/powerpoint/2010/main" val="2982851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EEE817A5-7596-E9BC-8452-C88D425234C2}"/>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59453B6-07FC-EA39-4D7E-FE4A269EFB38}"/>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89880CC-84FD-F6D9-0B1F-3047F2100301}"/>
              </a:ext>
            </a:extLst>
          </p:cNvPr>
          <p:cNvSpPr>
            <a:spLocks noGrp="1"/>
          </p:cNvSpPr>
          <p:nvPr>
            <p:ph type="dt" sz="half" idx="10"/>
          </p:nvPr>
        </p:nvSpPr>
        <p:spPr/>
        <p:txBody>
          <a:bodyPr/>
          <a:lstStyle/>
          <a:p>
            <a:fld id="{5163D9A8-9E59-C941-8792-8A2AE5FC874B}" type="datetimeFigureOut">
              <a:rPr kumimoji="1" lang="ja-JP" altLang="en-US" smtClean="0"/>
              <a:t>2025/5/9</a:t>
            </a:fld>
            <a:endParaRPr kumimoji="1" lang="ja-JP" altLang="en-US"/>
          </a:p>
        </p:txBody>
      </p:sp>
      <p:sp>
        <p:nvSpPr>
          <p:cNvPr id="5" name="フッター プレースホルダー 4">
            <a:extLst>
              <a:ext uri="{FF2B5EF4-FFF2-40B4-BE49-F238E27FC236}">
                <a16:creationId xmlns:a16="http://schemas.microsoft.com/office/drawing/2014/main" id="{C6EAF30E-2B14-C33A-0E90-C3846D86C86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AFBB5D8-3B06-BD67-9FCA-A294187B2428}"/>
              </a:ext>
            </a:extLst>
          </p:cNvPr>
          <p:cNvSpPr>
            <a:spLocks noGrp="1"/>
          </p:cNvSpPr>
          <p:nvPr>
            <p:ph type="sldNum" sz="quarter" idx="12"/>
          </p:nvPr>
        </p:nvSpPr>
        <p:spPr/>
        <p:txBody>
          <a:bodyPr/>
          <a:lstStyle/>
          <a:p>
            <a:fld id="{9EAC57A3-C6E6-9745-BC86-54E1F5E16AAB}" type="slidenum">
              <a:rPr kumimoji="1" lang="ja-JP" altLang="en-US" smtClean="0"/>
              <a:t>‹#›</a:t>
            </a:fld>
            <a:endParaRPr kumimoji="1" lang="ja-JP" altLang="en-US"/>
          </a:p>
        </p:txBody>
      </p:sp>
    </p:spTree>
    <p:extLst>
      <p:ext uri="{BB962C8B-B14F-4D97-AF65-F5344CB8AC3E}">
        <p14:creationId xmlns:p14="http://schemas.microsoft.com/office/powerpoint/2010/main" val="111299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0728F1-D5C1-9C65-0A1A-4547EC42DCD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2BD3787-081A-A9CE-45E1-FF038C7FC668}"/>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32DD0A9-B3DD-46D6-625E-491F1489CBF0}"/>
              </a:ext>
            </a:extLst>
          </p:cNvPr>
          <p:cNvSpPr>
            <a:spLocks noGrp="1"/>
          </p:cNvSpPr>
          <p:nvPr>
            <p:ph type="dt" sz="half" idx="10"/>
          </p:nvPr>
        </p:nvSpPr>
        <p:spPr/>
        <p:txBody>
          <a:bodyPr/>
          <a:lstStyle/>
          <a:p>
            <a:fld id="{5163D9A8-9E59-C941-8792-8A2AE5FC874B}" type="datetimeFigureOut">
              <a:rPr kumimoji="1" lang="ja-JP" altLang="en-US" smtClean="0"/>
              <a:t>2025/5/9</a:t>
            </a:fld>
            <a:endParaRPr kumimoji="1" lang="ja-JP" altLang="en-US"/>
          </a:p>
        </p:txBody>
      </p:sp>
      <p:sp>
        <p:nvSpPr>
          <p:cNvPr id="5" name="フッター プレースホルダー 4">
            <a:extLst>
              <a:ext uri="{FF2B5EF4-FFF2-40B4-BE49-F238E27FC236}">
                <a16:creationId xmlns:a16="http://schemas.microsoft.com/office/drawing/2014/main" id="{A59DA329-1986-3231-42A8-5D5F676348C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A085690-C23F-0370-380D-54E9A6715AEA}"/>
              </a:ext>
            </a:extLst>
          </p:cNvPr>
          <p:cNvSpPr>
            <a:spLocks noGrp="1"/>
          </p:cNvSpPr>
          <p:nvPr>
            <p:ph type="sldNum" sz="quarter" idx="12"/>
          </p:nvPr>
        </p:nvSpPr>
        <p:spPr/>
        <p:txBody>
          <a:bodyPr/>
          <a:lstStyle/>
          <a:p>
            <a:fld id="{9EAC57A3-C6E6-9745-BC86-54E1F5E16AAB}" type="slidenum">
              <a:rPr kumimoji="1" lang="ja-JP" altLang="en-US" smtClean="0"/>
              <a:t>‹#›</a:t>
            </a:fld>
            <a:endParaRPr kumimoji="1" lang="ja-JP" altLang="en-US"/>
          </a:p>
        </p:txBody>
      </p:sp>
    </p:spTree>
    <p:extLst>
      <p:ext uri="{BB962C8B-B14F-4D97-AF65-F5344CB8AC3E}">
        <p14:creationId xmlns:p14="http://schemas.microsoft.com/office/powerpoint/2010/main" val="3282710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ECDBF2-6D1C-825F-FE54-92C2C6AC0638}"/>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536A2D2-E656-843E-D2F7-0881DAB022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1B52D920-CB6A-F1E2-B1F3-C4234953FA2D}"/>
              </a:ext>
            </a:extLst>
          </p:cNvPr>
          <p:cNvSpPr>
            <a:spLocks noGrp="1"/>
          </p:cNvSpPr>
          <p:nvPr>
            <p:ph type="dt" sz="half" idx="10"/>
          </p:nvPr>
        </p:nvSpPr>
        <p:spPr/>
        <p:txBody>
          <a:bodyPr/>
          <a:lstStyle/>
          <a:p>
            <a:fld id="{5163D9A8-9E59-C941-8792-8A2AE5FC874B}" type="datetimeFigureOut">
              <a:rPr kumimoji="1" lang="ja-JP" altLang="en-US" smtClean="0"/>
              <a:t>2025/5/9</a:t>
            </a:fld>
            <a:endParaRPr kumimoji="1" lang="ja-JP" altLang="en-US"/>
          </a:p>
        </p:txBody>
      </p:sp>
      <p:sp>
        <p:nvSpPr>
          <p:cNvPr id="5" name="フッター プレースホルダー 4">
            <a:extLst>
              <a:ext uri="{FF2B5EF4-FFF2-40B4-BE49-F238E27FC236}">
                <a16:creationId xmlns:a16="http://schemas.microsoft.com/office/drawing/2014/main" id="{6D221437-BBEB-A20B-1A62-719A343E6D7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149CF59-8994-A3F2-3D04-5712C5CE6CFD}"/>
              </a:ext>
            </a:extLst>
          </p:cNvPr>
          <p:cNvSpPr>
            <a:spLocks noGrp="1"/>
          </p:cNvSpPr>
          <p:nvPr>
            <p:ph type="sldNum" sz="quarter" idx="12"/>
          </p:nvPr>
        </p:nvSpPr>
        <p:spPr/>
        <p:txBody>
          <a:bodyPr/>
          <a:lstStyle/>
          <a:p>
            <a:fld id="{9EAC57A3-C6E6-9745-BC86-54E1F5E16AAB}" type="slidenum">
              <a:rPr kumimoji="1" lang="ja-JP" altLang="en-US" smtClean="0"/>
              <a:t>‹#›</a:t>
            </a:fld>
            <a:endParaRPr kumimoji="1" lang="ja-JP" altLang="en-US"/>
          </a:p>
        </p:txBody>
      </p:sp>
    </p:spTree>
    <p:extLst>
      <p:ext uri="{BB962C8B-B14F-4D97-AF65-F5344CB8AC3E}">
        <p14:creationId xmlns:p14="http://schemas.microsoft.com/office/powerpoint/2010/main" val="111661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D5A227-697D-A708-8710-EFC4055C1FA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736F7C7-9076-0E5B-9509-F0262D9ADAFF}"/>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E6685C37-7F45-152C-B2F4-015B26FB3B7C}"/>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CA7E243F-C8C2-C033-824B-0A742A798CB4}"/>
              </a:ext>
            </a:extLst>
          </p:cNvPr>
          <p:cNvSpPr>
            <a:spLocks noGrp="1"/>
          </p:cNvSpPr>
          <p:nvPr>
            <p:ph type="dt" sz="half" idx="10"/>
          </p:nvPr>
        </p:nvSpPr>
        <p:spPr/>
        <p:txBody>
          <a:bodyPr/>
          <a:lstStyle/>
          <a:p>
            <a:fld id="{5163D9A8-9E59-C941-8792-8A2AE5FC874B}" type="datetimeFigureOut">
              <a:rPr kumimoji="1" lang="ja-JP" altLang="en-US" smtClean="0"/>
              <a:t>2025/5/9</a:t>
            </a:fld>
            <a:endParaRPr kumimoji="1" lang="ja-JP" altLang="en-US"/>
          </a:p>
        </p:txBody>
      </p:sp>
      <p:sp>
        <p:nvSpPr>
          <p:cNvPr id="6" name="フッター プレースホルダー 5">
            <a:extLst>
              <a:ext uri="{FF2B5EF4-FFF2-40B4-BE49-F238E27FC236}">
                <a16:creationId xmlns:a16="http://schemas.microsoft.com/office/drawing/2014/main" id="{31099E52-18BF-5E66-2795-09390327FBF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CDA98E9-98B5-071D-E0B7-A74312A5389B}"/>
              </a:ext>
            </a:extLst>
          </p:cNvPr>
          <p:cNvSpPr>
            <a:spLocks noGrp="1"/>
          </p:cNvSpPr>
          <p:nvPr>
            <p:ph type="sldNum" sz="quarter" idx="12"/>
          </p:nvPr>
        </p:nvSpPr>
        <p:spPr/>
        <p:txBody>
          <a:bodyPr/>
          <a:lstStyle/>
          <a:p>
            <a:fld id="{9EAC57A3-C6E6-9745-BC86-54E1F5E16AAB}" type="slidenum">
              <a:rPr kumimoji="1" lang="ja-JP" altLang="en-US" smtClean="0"/>
              <a:t>‹#›</a:t>
            </a:fld>
            <a:endParaRPr kumimoji="1" lang="ja-JP" altLang="en-US"/>
          </a:p>
        </p:txBody>
      </p:sp>
    </p:spTree>
    <p:extLst>
      <p:ext uri="{BB962C8B-B14F-4D97-AF65-F5344CB8AC3E}">
        <p14:creationId xmlns:p14="http://schemas.microsoft.com/office/powerpoint/2010/main" val="1483251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6EEF6C-CC4E-3D44-AF11-7EF3D31DE541}"/>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CB9B99A-E98E-D72B-F7B7-BF8348D718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76BB8A7-188F-B9B8-31AC-EDF67C934E3A}"/>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A924980E-C059-BA30-B939-D1CC11D4CE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F8F5FEAB-970A-0EA5-6245-28D4A0CA3EAA}"/>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1583EF1C-6643-84E2-2712-195A6176D518}"/>
              </a:ext>
            </a:extLst>
          </p:cNvPr>
          <p:cNvSpPr>
            <a:spLocks noGrp="1"/>
          </p:cNvSpPr>
          <p:nvPr>
            <p:ph type="dt" sz="half" idx="10"/>
          </p:nvPr>
        </p:nvSpPr>
        <p:spPr/>
        <p:txBody>
          <a:bodyPr/>
          <a:lstStyle/>
          <a:p>
            <a:fld id="{5163D9A8-9E59-C941-8792-8A2AE5FC874B}" type="datetimeFigureOut">
              <a:rPr kumimoji="1" lang="ja-JP" altLang="en-US" smtClean="0"/>
              <a:t>2025/5/9</a:t>
            </a:fld>
            <a:endParaRPr kumimoji="1" lang="ja-JP" altLang="en-US"/>
          </a:p>
        </p:txBody>
      </p:sp>
      <p:sp>
        <p:nvSpPr>
          <p:cNvPr id="8" name="フッター プレースホルダー 7">
            <a:extLst>
              <a:ext uri="{FF2B5EF4-FFF2-40B4-BE49-F238E27FC236}">
                <a16:creationId xmlns:a16="http://schemas.microsoft.com/office/drawing/2014/main" id="{4B9594A4-81EF-5CDF-82B0-22C631F7C201}"/>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0E4A9A8C-47FC-84ED-368C-12CB86F14670}"/>
              </a:ext>
            </a:extLst>
          </p:cNvPr>
          <p:cNvSpPr>
            <a:spLocks noGrp="1"/>
          </p:cNvSpPr>
          <p:nvPr>
            <p:ph type="sldNum" sz="quarter" idx="12"/>
          </p:nvPr>
        </p:nvSpPr>
        <p:spPr/>
        <p:txBody>
          <a:bodyPr/>
          <a:lstStyle/>
          <a:p>
            <a:fld id="{9EAC57A3-C6E6-9745-BC86-54E1F5E16AAB}" type="slidenum">
              <a:rPr kumimoji="1" lang="ja-JP" altLang="en-US" smtClean="0"/>
              <a:t>‹#›</a:t>
            </a:fld>
            <a:endParaRPr kumimoji="1" lang="ja-JP" altLang="en-US"/>
          </a:p>
        </p:txBody>
      </p:sp>
    </p:spTree>
    <p:extLst>
      <p:ext uri="{BB962C8B-B14F-4D97-AF65-F5344CB8AC3E}">
        <p14:creationId xmlns:p14="http://schemas.microsoft.com/office/powerpoint/2010/main" val="2162341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A5E350-8486-C0C1-65C2-F45C2D78B7C7}"/>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20B1134-2653-F9EA-057C-A09F1AFC1AA2}"/>
              </a:ext>
            </a:extLst>
          </p:cNvPr>
          <p:cNvSpPr>
            <a:spLocks noGrp="1"/>
          </p:cNvSpPr>
          <p:nvPr>
            <p:ph type="dt" sz="half" idx="10"/>
          </p:nvPr>
        </p:nvSpPr>
        <p:spPr/>
        <p:txBody>
          <a:bodyPr/>
          <a:lstStyle/>
          <a:p>
            <a:fld id="{5163D9A8-9E59-C941-8792-8A2AE5FC874B}" type="datetimeFigureOut">
              <a:rPr kumimoji="1" lang="ja-JP" altLang="en-US" smtClean="0"/>
              <a:t>2025/5/9</a:t>
            </a:fld>
            <a:endParaRPr kumimoji="1" lang="ja-JP" altLang="en-US"/>
          </a:p>
        </p:txBody>
      </p:sp>
      <p:sp>
        <p:nvSpPr>
          <p:cNvPr id="4" name="フッター プレースホルダー 3">
            <a:extLst>
              <a:ext uri="{FF2B5EF4-FFF2-40B4-BE49-F238E27FC236}">
                <a16:creationId xmlns:a16="http://schemas.microsoft.com/office/drawing/2014/main" id="{E2CA78C7-1917-B693-6A21-C8C1976187AA}"/>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A51E814-3F02-1F52-E07B-AB8802899924}"/>
              </a:ext>
            </a:extLst>
          </p:cNvPr>
          <p:cNvSpPr>
            <a:spLocks noGrp="1"/>
          </p:cNvSpPr>
          <p:nvPr>
            <p:ph type="sldNum" sz="quarter" idx="12"/>
          </p:nvPr>
        </p:nvSpPr>
        <p:spPr/>
        <p:txBody>
          <a:bodyPr/>
          <a:lstStyle/>
          <a:p>
            <a:fld id="{9EAC57A3-C6E6-9745-BC86-54E1F5E16AAB}" type="slidenum">
              <a:rPr kumimoji="1" lang="ja-JP" altLang="en-US" smtClean="0"/>
              <a:t>‹#›</a:t>
            </a:fld>
            <a:endParaRPr kumimoji="1" lang="ja-JP" altLang="en-US"/>
          </a:p>
        </p:txBody>
      </p:sp>
    </p:spTree>
    <p:extLst>
      <p:ext uri="{BB962C8B-B14F-4D97-AF65-F5344CB8AC3E}">
        <p14:creationId xmlns:p14="http://schemas.microsoft.com/office/powerpoint/2010/main" val="4105463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2228A26-C71E-C08A-197A-249131305AB7}"/>
              </a:ext>
            </a:extLst>
          </p:cNvPr>
          <p:cNvSpPr>
            <a:spLocks noGrp="1"/>
          </p:cNvSpPr>
          <p:nvPr>
            <p:ph type="dt" sz="half" idx="10"/>
          </p:nvPr>
        </p:nvSpPr>
        <p:spPr/>
        <p:txBody>
          <a:bodyPr/>
          <a:lstStyle/>
          <a:p>
            <a:fld id="{5163D9A8-9E59-C941-8792-8A2AE5FC874B}" type="datetimeFigureOut">
              <a:rPr kumimoji="1" lang="ja-JP" altLang="en-US" smtClean="0"/>
              <a:t>2025/5/9</a:t>
            </a:fld>
            <a:endParaRPr kumimoji="1" lang="ja-JP" altLang="en-US"/>
          </a:p>
        </p:txBody>
      </p:sp>
      <p:sp>
        <p:nvSpPr>
          <p:cNvPr id="3" name="フッター プレースホルダー 2">
            <a:extLst>
              <a:ext uri="{FF2B5EF4-FFF2-40B4-BE49-F238E27FC236}">
                <a16:creationId xmlns:a16="http://schemas.microsoft.com/office/drawing/2014/main" id="{8C0598A1-33B4-1744-DE72-20F8865BED2C}"/>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7E6AE2B-297B-C4ED-4360-50CF07E9BDCA}"/>
              </a:ext>
            </a:extLst>
          </p:cNvPr>
          <p:cNvSpPr>
            <a:spLocks noGrp="1"/>
          </p:cNvSpPr>
          <p:nvPr>
            <p:ph type="sldNum" sz="quarter" idx="12"/>
          </p:nvPr>
        </p:nvSpPr>
        <p:spPr/>
        <p:txBody>
          <a:bodyPr/>
          <a:lstStyle/>
          <a:p>
            <a:fld id="{9EAC57A3-C6E6-9745-BC86-54E1F5E16AAB}" type="slidenum">
              <a:rPr kumimoji="1" lang="ja-JP" altLang="en-US" smtClean="0"/>
              <a:t>‹#›</a:t>
            </a:fld>
            <a:endParaRPr kumimoji="1" lang="ja-JP" altLang="en-US"/>
          </a:p>
        </p:txBody>
      </p:sp>
    </p:spTree>
    <p:extLst>
      <p:ext uri="{BB962C8B-B14F-4D97-AF65-F5344CB8AC3E}">
        <p14:creationId xmlns:p14="http://schemas.microsoft.com/office/powerpoint/2010/main" val="1559975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91A078-D804-4D87-3B2F-CBE9B1957EE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8933473-664F-F88B-7E32-1B7F034A59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AD3B6404-44A2-3483-DEEA-C042C6802D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29E72AC-44A1-2C13-166B-CFB3C58CBF61}"/>
              </a:ext>
            </a:extLst>
          </p:cNvPr>
          <p:cNvSpPr>
            <a:spLocks noGrp="1"/>
          </p:cNvSpPr>
          <p:nvPr>
            <p:ph type="dt" sz="half" idx="10"/>
          </p:nvPr>
        </p:nvSpPr>
        <p:spPr/>
        <p:txBody>
          <a:bodyPr/>
          <a:lstStyle/>
          <a:p>
            <a:fld id="{5163D9A8-9E59-C941-8792-8A2AE5FC874B}" type="datetimeFigureOut">
              <a:rPr kumimoji="1" lang="ja-JP" altLang="en-US" smtClean="0"/>
              <a:t>2025/5/9</a:t>
            </a:fld>
            <a:endParaRPr kumimoji="1" lang="ja-JP" altLang="en-US"/>
          </a:p>
        </p:txBody>
      </p:sp>
      <p:sp>
        <p:nvSpPr>
          <p:cNvPr id="6" name="フッター プレースホルダー 5">
            <a:extLst>
              <a:ext uri="{FF2B5EF4-FFF2-40B4-BE49-F238E27FC236}">
                <a16:creationId xmlns:a16="http://schemas.microsoft.com/office/drawing/2014/main" id="{9D4E03E6-4911-7EC3-65EB-98E78884220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A9A9D5F-62B7-A1CA-1BEE-1BF81A447813}"/>
              </a:ext>
            </a:extLst>
          </p:cNvPr>
          <p:cNvSpPr>
            <a:spLocks noGrp="1"/>
          </p:cNvSpPr>
          <p:nvPr>
            <p:ph type="sldNum" sz="quarter" idx="12"/>
          </p:nvPr>
        </p:nvSpPr>
        <p:spPr/>
        <p:txBody>
          <a:bodyPr/>
          <a:lstStyle/>
          <a:p>
            <a:fld id="{9EAC57A3-C6E6-9745-BC86-54E1F5E16AAB}" type="slidenum">
              <a:rPr kumimoji="1" lang="ja-JP" altLang="en-US" smtClean="0"/>
              <a:t>‹#›</a:t>
            </a:fld>
            <a:endParaRPr kumimoji="1" lang="ja-JP" altLang="en-US"/>
          </a:p>
        </p:txBody>
      </p:sp>
    </p:spTree>
    <p:extLst>
      <p:ext uri="{BB962C8B-B14F-4D97-AF65-F5344CB8AC3E}">
        <p14:creationId xmlns:p14="http://schemas.microsoft.com/office/powerpoint/2010/main" val="2464762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216D7B-7241-4511-3E48-0ED7144555C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7B684080-B807-424D-C6F8-B50D3639A8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698784FF-DB61-E238-3055-66457ECD12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DA13C7A-1A84-37A7-2E54-7704B5C31543}"/>
              </a:ext>
            </a:extLst>
          </p:cNvPr>
          <p:cNvSpPr>
            <a:spLocks noGrp="1"/>
          </p:cNvSpPr>
          <p:nvPr>
            <p:ph type="dt" sz="half" idx="10"/>
          </p:nvPr>
        </p:nvSpPr>
        <p:spPr/>
        <p:txBody>
          <a:bodyPr/>
          <a:lstStyle/>
          <a:p>
            <a:fld id="{5163D9A8-9E59-C941-8792-8A2AE5FC874B}" type="datetimeFigureOut">
              <a:rPr kumimoji="1" lang="ja-JP" altLang="en-US" smtClean="0"/>
              <a:t>2025/5/9</a:t>
            </a:fld>
            <a:endParaRPr kumimoji="1" lang="ja-JP" altLang="en-US"/>
          </a:p>
        </p:txBody>
      </p:sp>
      <p:sp>
        <p:nvSpPr>
          <p:cNvPr id="6" name="フッター プレースホルダー 5">
            <a:extLst>
              <a:ext uri="{FF2B5EF4-FFF2-40B4-BE49-F238E27FC236}">
                <a16:creationId xmlns:a16="http://schemas.microsoft.com/office/drawing/2014/main" id="{FC7B1308-13D0-2966-68DB-D89AF933EC7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DF8E910-817F-A49E-0399-A454131EED3E}"/>
              </a:ext>
            </a:extLst>
          </p:cNvPr>
          <p:cNvSpPr>
            <a:spLocks noGrp="1"/>
          </p:cNvSpPr>
          <p:nvPr>
            <p:ph type="sldNum" sz="quarter" idx="12"/>
          </p:nvPr>
        </p:nvSpPr>
        <p:spPr/>
        <p:txBody>
          <a:bodyPr/>
          <a:lstStyle/>
          <a:p>
            <a:fld id="{9EAC57A3-C6E6-9745-BC86-54E1F5E16AAB}" type="slidenum">
              <a:rPr kumimoji="1" lang="ja-JP" altLang="en-US" smtClean="0"/>
              <a:t>‹#›</a:t>
            </a:fld>
            <a:endParaRPr kumimoji="1" lang="ja-JP" altLang="en-US"/>
          </a:p>
        </p:txBody>
      </p:sp>
    </p:spTree>
    <p:extLst>
      <p:ext uri="{BB962C8B-B14F-4D97-AF65-F5344CB8AC3E}">
        <p14:creationId xmlns:p14="http://schemas.microsoft.com/office/powerpoint/2010/main" val="3838352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17B717B4-1CD4-5F08-DDE0-7467507236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D11DB79-D6BE-F79F-BE3D-10AF35B7B4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0705A55-C834-653A-C68A-E78FE64B57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63D9A8-9E59-C941-8792-8A2AE5FC874B}" type="datetimeFigureOut">
              <a:rPr kumimoji="1" lang="ja-JP" altLang="en-US" smtClean="0"/>
              <a:t>2025/5/9</a:t>
            </a:fld>
            <a:endParaRPr kumimoji="1" lang="ja-JP" altLang="en-US"/>
          </a:p>
        </p:txBody>
      </p:sp>
      <p:sp>
        <p:nvSpPr>
          <p:cNvPr id="5" name="フッター プレースホルダー 4">
            <a:extLst>
              <a:ext uri="{FF2B5EF4-FFF2-40B4-BE49-F238E27FC236}">
                <a16:creationId xmlns:a16="http://schemas.microsoft.com/office/drawing/2014/main" id="{DC801546-265C-8A2C-528A-7759D12356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2BC1B2EB-B3E1-1BDD-AE65-E457C15194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AC57A3-C6E6-9745-BC86-54E1F5E16AAB}" type="slidenum">
              <a:rPr kumimoji="1" lang="ja-JP" altLang="en-US" smtClean="0"/>
              <a:t>‹#›</a:t>
            </a:fld>
            <a:endParaRPr kumimoji="1" lang="ja-JP" altLang="en-US"/>
          </a:p>
        </p:txBody>
      </p:sp>
    </p:spTree>
    <p:extLst>
      <p:ext uri="{BB962C8B-B14F-4D97-AF65-F5344CB8AC3E}">
        <p14:creationId xmlns:p14="http://schemas.microsoft.com/office/powerpoint/2010/main" val="41335944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8C4C92-00AD-3BC7-B8AA-2B8FB97644E8}"/>
              </a:ext>
            </a:extLst>
          </p:cNvPr>
          <p:cNvSpPr>
            <a:spLocks noGrp="1"/>
          </p:cNvSpPr>
          <p:nvPr>
            <p:ph type="ctrTitle"/>
          </p:nvPr>
        </p:nvSpPr>
        <p:spPr>
          <a:xfrm>
            <a:off x="1524000" y="609600"/>
            <a:ext cx="9144000" cy="2900363"/>
          </a:xfrm>
        </p:spPr>
        <p:txBody>
          <a:bodyPr>
            <a:normAutofit fontScale="90000"/>
          </a:bodyPr>
          <a:lstStyle/>
          <a:p>
            <a:r>
              <a:rPr lang="ja-JP" altLang="en-US" sz="4000">
                <a:solidFill>
                  <a:srgbClr val="000000"/>
                </a:solidFill>
                <a:effectLst/>
                <a:latin typeface="Helvetica" pitchFamily="2" charset="0"/>
              </a:rPr>
              <a:t>認知症とともに安心して</a:t>
            </a:r>
            <a:br>
              <a:rPr lang="en-US" altLang="ja-JP" sz="4000" dirty="0">
                <a:solidFill>
                  <a:srgbClr val="000000"/>
                </a:solidFill>
                <a:effectLst/>
                <a:latin typeface="Helvetica" pitchFamily="2" charset="0"/>
              </a:rPr>
            </a:br>
            <a:r>
              <a:rPr lang="ja-JP" altLang="en-US" sz="4000">
                <a:solidFill>
                  <a:srgbClr val="000000"/>
                </a:solidFill>
                <a:effectLst/>
                <a:latin typeface="Helvetica" pitchFamily="2" charset="0"/>
              </a:rPr>
              <a:t>よりよく暮らしていくための</a:t>
            </a:r>
            <a:br>
              <a:rPr lang="en-US" altLang="ja-JP" sz="4000" dirty="0">
                <a:solidFill>
                  <a:srgbClr val="000000"/>
                </a:solidFill>
                <a:effectLst/>
                <a:latin typeface="Helvetica" pitchFamily="2" charset="0"/>
              </a:rPr>
            </a:br>
            <a:r>
              <a:rPr lang="ja-JP" altLang="en-US" sz="4000">
                <a:solidFill>
                  <a:srgbClr val="000000"/>
                </a:solidFill>
                <a:effectLst/>
                <a:latin typeface="Helvetica" pitchFamily="2" charset="0"/>
              </a:rPr>
              <a:t>地域活動</a:t>
            </a:r>
            <a:br>
              <a:rPr lang="en-US" altLang="ja-JP" sz="4000" dirty="0">
                <a:solidFill>
                  <a:srgbClr val="000000"/>
                </a:solidFill>
                <a:effectLst/>
                <a:latin typeface="Helvetica" pitchFamily="2" charset="0"/>
              </a:rPr>
            </a:br>
            <a:br>
              <a:rPr lang="ja-JP" altLang="en-US" sz="3200">
                <a:solidFill>
                  <a:srgbClr val="000000"/>
                </a:solidFill>
                <a:effectLst/>
                <a:latin typeface="Helvetica" pitchFamily="2" charset="0"/>
              </a:rPr>
            </a:br>
            <a:r>
              <a:rPr kumimoji="1" lang="ja-JP" altLang="en-US" sz="5400">
                <a:latin typeface="MS PGothic" panose="020B0600070205080204" pitchFamily="34" charset="-128"/>
                <a:ea typeface="MS PGothic" panose="020B0600070205080204" pitchFamily="34" charset="-128"/>
              </a:rPr>
              <a:t>ミーテイングセンターたね</a:t>
            </a:r>
          </a:p>
        </p:txBody>
      </p:sp>
      <p:sp>
        <p:nvSpPr>
          <p:cNvPr id="3" name="字幕 2">
            <a:extLst>
              <a:ext uri="{FF2B5EF4-FFF2-40B4-BE49-F238E27FC236}">
                <a16:creationId xmlns:a16="http://schemas.microsoft.com/office/drawing/2014/main" id="{091A278E-46E6-03D0-2191-31CAC2C65D33}"/>
              </a:ext>
            </a:extLst>
          </p:cNvPr>
          <p:cNvSpPr>
            <a:spLocks noGrp="1"/>
          </p:cNvSpPr>
          <p:nvPr>
            <p:ph type="subTitle" idx="1"/>
          </p:nvPr>
        </p:nvSpPr>
        <p:spPr/>
        <p:txBody>
          <a:bodyPr/>
          <a:lstStyle/>
          <a:p>
            <a:endParaRPr kumimoji="1" lang="en-US" altLang="ja-JP" dirty="0"/>
          </a:p>
          <a:p>
            <a:r>
              <a:rPr kumimoji="1" lang="ja-JP" altLang="en-US"/>
              <a:t>＠東京都世田谷区</a:t>
            </a:r>
          </a:p>
        </p:txBody>
      </p:sp>
      <p:pic>
        <p:nvPicPr>
          <p:cNvPr id="5" name="図 4">
            <a:extLst>
              <a:ext uri="{FF2B5EF4-FFF2-40B4-BE49-F238E27FC236}">
                <a16:creationId xmlns:a16="http://schemas.microsoft.com/office/drawing/2014/main" id="{A7F7435B-33A1-77D2-B55D-27F218357B16}"/>
              </a:ext>
            </a:extLst>
          </p:cNvPr>
          <p:cNvPicPr>
            <a:picLocks noChangeAspect="1"/>
          </p:cNvPicPr>
          <p:nvPr/>
        </p:nvPicPr>
        <p:blipFill>
          <a:blip r:embed="rId3"/>
          <a:stretch>
            <a:fillRect/>
          </a:stretch>
        </p:blipFill>
        <p:spPr>
          <a:xfrm>
            <a:off x="4426182" y="4749799"/>
            <a:ext cx="3339635" cy="1016002"/>
          </a:xfrm>
          <a:prstGeom prst="rect">
            <a:avLst/>
          </a:prstGeom>
        </p:spPr>
      </p:pic>
    </p:spTree>
    <p:extLst>
      <p:ext uri="{BB962C8B-B14F-4D97-AF65-F5344CB8AC3E}">
        <p14:creationId xmlns:p14="http://schemas.microsoft.com/office/powerpoint/2010/main" val="1899205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9B4A98B6-3CFC-6FC7-EA62-63E5D57A0AC5}"/>
              </a:ext>
            </a:extLst>
          </p:cNvPr>
          <p:cNvPicPr>
            <a:picLocks noChangeAspect="1"/>
          </p:cNvPicPr>
          <p:nvPr/>
        </p:nvPicPr>
        <p:blipFill>
          <a:blip r:embed="rId3"/>
          <a:stretch>
            <a:fillRect/>
          </a:stretch>
        </p:blipFill>
        <p:spPr>
          <a:xfrm>
            <a:off x="3189767" y="0"/>
            <a:ext cx="9144000" cy="6858000"/>
          </a:xfrm>
          <a:prstGeom prst="rect">
            <a:avLst/>
          </a:prstGeom>
        </p:spPr>
      </p:pic>
      <p:pic>
        <p:nvPicPr>
          <p:cNvPr id="6" name="図 5">
            <a:extLst>
              <a:ext uri="{FF2B5EF4-FFF2-40B4-BE49-F238E27FC236}">
                <a16:creationId xmlns:a16="http://schemas.microsoft.com/office/drawing/2014/main" id="{4AC664E5-93F4-1340-9C05-E476A4EDC97A}"/>
              </a:ext>
            </a:extLst>
          </p:cNvPr>
          <p:cNvPicPr>
            <a:picLocks noChangeAspect="1"/>
          </p:cNvPicPr>
          <p:nvPr/>
        </p:nvPicPr>
        <p:blipFill>
          <a:blip r:embed="rId4"/>
          <a:stretch>
            <a:fillRect/>
          </a:stretch>
        </p:blipFill>
        <p:spPr>
          <a:xfrm>
            <a:off x="0" y="0"/>
            <a:ext cx="4848598" cy="6858000"/>
          </a:xfrm>
          <a:prstGeom prst="rect">
            <a:avLst/>
          </a:prstGeom>
        </p:spPr>
      </p:pic>
    </p:spTree>
    <p:extLst>
      <p:ext uri="{BB962C8B-B14F-4D97-AF65-F5344CB8AC3E}">
        <p14:creationId xmlns:p14="http://schemas.microsoft.com/office/powerpoint/2010/main" val="1816096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E138EB5-052A-B4FC-E682-356BF08F7A04}"/>
              </a:ext>
            </a:extLst>
          </p:cNvPr>
          <p:cNvPicPr>
            <a:picLocks noChangeAspect="1"/>
          </p:cNvPicPr>
          <p:nvPr/>
        </p:nvPicPr>
        <p:blipFill>
          <a:blip r:embed="rId2"/>
          <a:stretch>
            <a:fillRect/>
          </a:stretch>
        </p:blipFill>
        <p:spPr>
          <a:xfrm>
            <a:off x="769647" y="0"/>
            <a:ext cx="5166306" cy="7310975"/>
          </a:xfrm>
          <a:prstGeom prst="rect">
            <a:avLst/>
          </a:prstGeom>
        </p:spPr>
      </p:pic>
      <p:pic>
        <p:nvPicPr>
          <p:cNvPr id="2" name="図 1">
            <a:extLst>
              <a:ext uri="{FF2B5EF4-FFF2-40B4-BE49-F238E27FC236}">
                <a16:creationId xmlns:a16="http://schemas.microsoft.com/office/drawing/2014/main" id="{95BAF0CC-857C-2160-E928-EB988EB56CD5}"/>
              </a:ext>
            </a:extLst>
          </p:cNvPr>
          <p:cNvPicPr>
            <a:picLocks noChangeAspect="1"/>
          </p:cNvPicPr>
          <p:nvPr/>
        </p:nvPicPr>
        <p:blipFill>
          <a:blip r:embed="rId3"/>
          <a:stretch>
            <a:fillRect/>
          </a:stretch>
        </p:blipFill>
        <p:spPr>
          <a:xfrm>
            <a:off x="7343724" y="680484"/>
            <a:ext cx="4270015" cy="2276323"/>
          </a:xfrm>
          <a:prstGeom prst="rect">
            <a:avLst/>
          </a:prstGeom>
        </p:spPr>
      </p:pic>
      <p:pic>
        <p:nvPicPr>
          <p:cNvPr id="4" name="図 3">
            <a:extLst>
              <a:ext uri="{FF2B5EF4-FFF2-40B4-BE49-F238E27FC236}">
                <a16:creationId xmlns:a16="http://schemas.microsoft.com/office/drawing/2014/main" id="{798EB004-5B38-0800-84DE-C6062FEBD761}"/>
              </a:ext>
            </a:extLst>
          </p:cNvPr>
          <p:cNvPicPr>
            <a:picLocks noChangeAspect="1"/>
          </p:cNvPicPr>
          <p:nvPr/>
        </p:nvPicPr>
        <p:blipFill>
          <a:blip r:embed="rId4"/>
          <a:stretch>
            <a:fillRect/>
          </a:stretch>
        </p:blipFill>
        <p:spPr>
          <a:xfrm>
            <a:off x="7343724" y="3183931"/>
            <a:ext cx="4273365" cy="2276322"/>
          </a:xfrm>
          <a:prstGeom prst="rect">
            <a:avLst/>
          </a:prstGeom>
        </p:spPr>
      </p:pic>
    </p:spTree>
    <p:extLst>
      <p:ext uri="{BB962C8B-B14F-4D97-AF65-F5344CB8AC3E}">
        <p14:creationId xmlns:p14="http://schemas.microsoft.com/office/powerpoint/2010/main" val="766578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1F7731-67CA-69A0-6B97-024D309323A2}"/>
              </a:ext>
            </a:extLst>
          </p:cNvPr>
          <p:cNvSpPr>
            <a:spLocks noGrp="1"/>
          </p:cNvSpPr>
          <p:nvPr>
            <p:ph type="title"/>
          </p:nvPr>
        </p:nvSpPr>
        <p:spPr/>
        <p:txBody>
          <a:bodyPr/>
          <a:lstStyle/>
          <a:p>
            <a:pPr algn="ctr"/>
            <a:r>
              <a:rPr kumimoji="1" lang="ja-JP" altLang="en-US">
                <a:latin typeface="MS PGothic" panose="020B0600070205080204" pitchFamily="34" charset="-128"/>
                <a:ea typeface="MS PGothic" panose="020B0600070205080204" pitchFamily="34" charset="-128"/>
              </a:rPr>
              <a:t>今後の</a:t>
            </a:r>
            <a:r>
              <a:rPr lang="ja-JP" altLang="en-US">
                <a:latin typeface="MS PGothic" panose="020B0600070205080204" pitchFamily="34" charset="-128"/>
                <a:ea typeface="MS PGothic" panose="020B0600070205080204" pitchFamily="34" charset="-128"/>
              </a:rPr>
              <a:t>改善点など</a:t>
            </a:r>
            <a:endParaRPr kumimoji="1" lang="ja-JP" altLang="en-US">
              <a:latin typeface="MS PGothic" panose="020B0600070205080204" pitchFamily="34" charset="-128"/>
              <a:ea typeface="MS PGothic" panose="020B0600070205080204" pitchFamily="34" charset="-128"/>
            </a:endParaRPr>
          </a:p>
        </p:txBody>
      </p:sp>
      <p:sp>
        <p:nvSpPr>
          <p:cNvPr id="3" name="コンテンツ プレースホルダー 2">
            <a:extLst>
              <a:ext uri="{FF2B5EF4-FFF2-40B4-BE49-F238E27FC236}">
                <a16:creationId xmlns:a16="http://schemas.microsoft.com/office/drawing/2014/main" id="{FD7814B7-12C8-3E44-BD41-6596518FBAC1}"/>
              </a:ext>
            </a:extLst>
          </p:cNvPr>
          <p:cNvSpPr>
            <a:spLocks noGrp="1"/>
          </p:cNvSpPr>
          <p:nvPr>
            <p:ph idx="1"/>
          </p:nvPr>
        </p:nvSpPr>
        <p:spPr>
          <a:xfrm>
            <a:off x="0" y="1690688"/>
            <a:ext cx="9995531" cy="5082363"/>
          </a:xfrm>
        </p:spPr>
        <p:txBody>
          <a:bodyPr>
            <a:noAutofit/>
          </a:bodyPr>
          <a:lstStyle/>
          <a:p>
            <a:pPr algn="l"/>
            <a:r>
              <a:rPr lang="ja-JP" altLang="ja-JP" sz="1600" kern="100">
                <a:effectLst/>
                <a:latin typeface="+mn-ea"/>
                <a:cs typeface="Times New Roman" panose="02020603050405020304" pitchFamily="18" charset="0"/>
              </a:rPr>
              <a:t>新しく参加された方は「このような場所があることを知らなかった」と言い、毎回の参加へとつながっていく。参加者が予定よりも増えなかったことから、「認知症と診断されてから、もの忘れが気になってからの安心して過ごせる場所」があることを、もっと積極的に伝えていくことが必要であると感じた。</a:t>
            </a:r>
          </a:p>
          <a:p>
            <a:r>
              <a:rPr lang="ja-JP" altLang="ja-JP" sz="1600">
                <a:effectLst/>
                <a:latin typeface="+mn-ea"/>
                <a:cs typeface="Times New Roman" panose="02020603050405020304" pitchFamily="18" charset="0"/>
              </a:rPr>
              <a:t>そうした思いの中で、地域のイベント「代沢小学校</a:t>
            </a:r>
            <a:r>
              <a:rPr lang="en-US" altLang="ja-JP" sz="1600" dirty="0">
                <a:effectLst/>
                <a:latin typeface="+mn-ea"/>
                <a:cs typeface="Times New Roman" panose="02020603050405020304" pitchFamily="18" charset="0"/>
              </a:rPr>
              <a:t>145</a:t>
            </a:r>
            <a:r>
              <a:rPr lang="ja-JP" altLang="ja-JP" sz="1600">
                <a:effectLst/>
                <a:latin typeface="+mn-ea"/>
                <a:cs typeface="Times New Roman" panose="02020603050405020304" pitchFamily="18" charset="0"/>
              </a:rPr>
              <a:t>周年　オール代沢まつり」に、認知症の専門医をお招きして講演会を、チームたねとして行った。これは、「ミーティングセンターたね」で、「難しい話ではなくわかりやすい認知症についての話を聞きたい」という参加者からの声があったからである。この講演会で私たちの活動を紹介するチラシとリーフレット（今回の制作物）を配布。地域の人たちに私たちの活動を、そして「新しい認知症観」について知ってもらう機会となった。参加者（認知症の人とそのご家族）からは、地域課題に対しての取り組み方へのアドバイスとなる声をもらうことができることに、感謝している。</a:t>
            </a:r>
            <a:br>
              <a:rPr lang="en-US" altLang="ja-JP" sz="1600" dirty="0">
                <a:effectLst/>
                <a:latin typeface="+mn-ea"/>
                <a:cs typeface="Times New Roman" panose="02020603050405020304" pitchFamily="18" charset="0"/>
              </a:rPr>
            </a:br>
            <a:r>
              <a:rPr lang="ja-JP" altLang="ja-JP" sz="1600">
                <a:solidFill>
                  <a:srgbClr val="FF0000"/>
                </a:solidFill>
                <a:effectLst/>
                <a:latin typeface="+mn-ea"/>
                <a:cs typeface="Times New Roman" panose="02020603050405020304" pitchFamily="18" charset="0"/>
              </a:rPr>
              <a:t>今後も、「ミーティングセンターたね」を続けていくことはもちろんのこと、より</a:t>
            </a:r>
            <a:r>
              <a:rPr lang="ja-JP" altLang="en-US" sz="1600">
                <a:solidFill>
                  <a:srgbClr val="FF0000"/>
                </a:solidFill>
                <a:latin typeface="+mn-ea"/>
                <a:cs typeface="Times New Roman" panose="02020603050405020304" pitchFamily="18" charset="0"/>
              </a:rPr>
              <a:t>広報</a:t>
            </a:r>
            <a:r>
              <a:rPr lang="ja-JP" altLang="ja-JP" sz="1600">
                <a:solidFill>
                  <a:srgbClr val="FF0000"/>
                </a:solidFill>
                <a:effectLst/>
                <a:latin typeface="+mn-ea"/>
                <a:cs typeface="Times New Roman" panose="02020603050405020304" pitchFamily="18" charset="0"/>
              </a:rPr>
              <a:t>を積極的に行いつつ、地域で認知症について語る場をもっと広げていくことで、地域の課題に取り組んでいきたい。</a:t>
            </a:r>
            <a:endParaRPr lang="en-US" altLang="ja-JP" sz="1600" dirty="0">
              <a:solidFill>
                <a:srgbClr val="FF0000"/>
              </a:solidFill>
              <a:latin typeface="+mn-ea"/>
              <a:cs typeface="Times New Roman" panose="02020603050405020304" pitchFamily="18" charset="0"/>
            </a:endParaRPr>
          </a:p>
          <a:p>
            <a:pPr algn="just"/>
            <a:r>
              <a:rPr lang="ja-JP" altLang="ja-JP" sz="1600" kern="100">
                <a:effectLst/>
                <a:latin typeface="+mn-ea"/>
                <a:cs typeface="Times New Roman" panose="02020603050405020304" pitchFamily="18" charset="0"/>
              </a:rPr>
              <a:t>参加している方が、何をしたいかを大事にしてきた。このところ、</a:t>
            </a:r>
            <a:r>
              <a:rPr lang="ja-JP" altLang="en-US" sz="1600" kern="100">
                <a:effectLst/>
                <a:latin typeface="+mn-ea"/>
                <a:cs typeface="Times New Roman" panose="02020603050405020304" pitchFamily="18" charset="0"/>
              </a:rPr>
              <a:t>いろいろ</a:t>
            </a:r>
            <a:r>
              <a:rPr lang="ja-JP" altLang="ja-JP" sz="1600" kern="100">
                <a:effectLst/>
                <a:latin typeface="+mn-ea"/>
                <a:cs typeface="Times New Roman" panose="02020603050405020304" pitchFamily="18" charset="0"/>
              </a:rPr>
              <a:t>な人（専門家など）からのお話も聞きたいという声もあり、</a:t>
            </a:r>
            <a:r>
              <a:rPr lang="en-US" altLang="ja-JP" sz="1600" kern="100" dirty="0">
                <a:effectLst/>
                <a:latin typeface="+mn-ea"/>
                <a:cs typeface="Times New Roman" panose="02020603050405020304" pitchFamily="18" charset="0"/>
              </a:rPr>
              <a:t>2025</a:t>
            </a:r>
            <a:r>
              <a:rPr lang="ja-JP" altLang="ja-JP" sz="1600" kern="100">
                <a:effectLst/>
                <a:latin typeface="+mn-ea"/>
                <a:cs typeface="Times New Roman" panose="02020603050405020304" pitchFamily="18" charset="0"/>
              </a:rPr>
              <a:t>年</a:t>
            </a:r>
            <a:r>
              <a:rPr lang="en-US" altLang="ja-JP" sz="1600" kern="100" dirty="0">
                <a:effectLst/>
                <a:latin typeface="+mn-ea"/>
                <a:cs typeface="Times New Roman" panose="02020603050405020304" pitchFamily="18" charset="0"/>
              </a:rPr>
              <a:t>5</a:t>
            </a:r>
            <a:r>
              <a:rPr lang="ja-JP" altLang="ja-JP" sz="1600" kern="100">
                <a:effectLst/>
                <a:latin typeface="+mn-ea"/>
                <a:cs typeface="Times New Roman" panose="02020603050405020304" pitchFamily="18" charset="0"/>
              </a:rPr>
              <a:t>月は薬剤師、</a:t>
            </a:r>
            <a:r>
              <a:rPr lang="en-US" altLang="ja-JP" sz="1600" kern="100" dirty="0">
                <a:effectLst/>
                <a:latin typeface="+mn-ea"/>
                <a:cs typeface="Times New Roman" panose="02020603050405020304" pitchFamily="18" charset="0"/>
              </a:rPr>
              <a:t>6</a:t>
            </a:r>
            <a:r>
              <a:rPr lang="ja-JP" altLang="ja-JP" sz="1600" kern="100">
                <a:effectLst/>
                <a:latin typeface="+mn-ea"/>
                <a:cs typeface="Times New Roman" panose="02020603050405020304" pitchFamily="18" charset="0"/>
              </a:rPr>
              <a:t>月は認知症専門医をお呼びして、</a:t>
            </a:r>
            <a:r>
              <a:rPr lang="en-US" altLang="ja-JP" sz="1600" kern="100" dirty="0">
                <a:effectLst/>
                <a:latin typeface="+mn-ea"/>
                <a:cs typeface="Times New Roman" panose="02020603050405020304" pitchFamily="18" charset="0"/>
              </a:rPr>
              <a:t>30</a:t>
            </a:r>
            <a:r>
              <a:rPr lang="ja-JP" altLang="ja-JP" sz="1600" kern="100">
                <a:effectLst/>
                <a:latin typeface="+mn-ea"/>
                <a:cs typeface="Times New Roman" panose="02020603050405020304" pitchFamily="18" charset="0"/>
              </a:rPr>
              <a:t>分だけの質疑応答と対話の時間を作ろうと考えている。このような取り組みをチラシなどで広く広報することで、参加者に、この場所があることがもっと伝わることを願っている。</a:t>
            </a:r>
          </a:p>
          <a:p>
            <a:r>
              <a:rPr lang="ja-JP" altLang="ja-JP" sz="1600">
                <a:effectLst/>
                <a:latin typeface="+mn-ea"/>
                <a:cs typeface="Times New Roman" panose="02020603050405020304" pitchFamily="18" charset="0"/>
              </a:rPr>
              <a:t>また、「ミーティングセンターたね」だけでなく、地域での活動にチームたねとして参加したり、認知症に関する講演会を企画したりすることが、私たちの活動周知につながり、地域課題へより積極的に取り組んでいくための方法の一つになることを、今回の事業では痛感した。</a:t>
            </a:r>
            <a:br>
              <a:rPr lang="en-US" altLang="ja-JP" sz="1600" dirty="0">
                <a:effectLst/>
                <a:latin typeface="+mn-ea"/>
                <a:cs typeface="Times New Roman" panose="02020603050405020304" pitchFamily="18" charset="0"/>
              </a:rPr>
            </a:br>
            <a:r>
              <a:rPr lang="ja-JP" altLang="ja-JP" sz="1600">
                <a:effectLst/>
                <a:latin typeface="+mn-ea"/>
                <a:cs typeface="Times New Roman" panose="02020603050405020304" pitchFamily="18" charset="0"/>
              </a:rPr>
              <a:t>若年性認知症の人の居場所づくりとして</a:t>
            </a:r>
            <a:r>
              <a:rPr lang="ja-JP" altLang="ja-JP" sz="1600">
                <a:effectLst/>
                <a:latin typeface="Century" panose="02040604050505020304" pitchFamily="18" charset="0"/>
                <a:ea typeface="ＭＳ 明朝" panose="02020609040205080304" pitchFamily="49" charset="-128"/>
                <a:cs typeface="Times New Roman" panose="02020603050405020304" pitchFamily="18" charset="0"/>
              </a:rPr>
              <a:t>は、また別のものを用意したほうがいいのではないか、という実感もあった。</a:t>
            </a:r>
            <a:r>
              <a:rPr lang="ja-JP" altLang="ja-JP" sz="1600">
                <a:effectLst/>
              </a:rPr>
              <a:t> </a:t>
            </a:r>
            <a:endParaRPr lang="en-US" altLang="ja-JP" sz="1600" dirty="0">
              <a:latin typeface="+mn-ea"/>
            </a:endParaRPr>
          </a:p>
        </p:txBody>
      </p:sp>
      <p:pic>
        <p:nvPicPr>
          <p:cNvPr id="9" name="図 8">
            <a:extLst>
              <a:ext uri="{FF2B5EF4-FFF2-40B4-BE49-F238E27FC236}">
                <a16:creationId xmlns:a16="http://schemas.microsoft.com/office/drawing/2014/main" id="{C0AB15E3-070A-CDD2-E82C-64E60DEF3870}"/>
              </a:ext>
            </a:extLst>
          </p:cNvPr>
          <p:cNvPicPr>
            <a:picLocks noChangeAspect="1"/>
          </p:cNvPicPr>
          <p:nvPr/>
        </p:nvPicPr>
        <p:blipFill>
          <a:blip r:embed="rId3"/>
          <a:stretch>
            <a:fillRect/>
          </a:stretch>
        </p:blipFill>
        <p:spPr>
          <a:xfrm>
            <a:off x="9995531" y="2682852"/>
            <a:ext cx="2196467" cy="3098035"/>
          </a:xfrm>
          <a:prstGeom prst="rect">
            <a:avLst/>
          </a:prstGeom>
        </p:spPr>
      </p:pic>
    </p:spTree>
    <p:extLst>
      <p:ext uri="{BB962C8B-B14F-4D97-AF65-F5344CB8AC3E}">
        <p14:creationId xmlns:p14="http://schemas.microsoft.com/office/powerpoint/2010/main" val="2354659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1F7731-67CA-69A0-6B97-024D309323A2}"/>
              </a:ext>
            </a:extLst>
          </p:cNvPr>
          <p:cNvSpPr>
            <a:spLocks noGrp="1"/>
          </p:cNvSpPr>
          <p:nvPr>
            <p:ph type="title"/>
          </p:nvPr>
        </p:nvSpPr>
        <p:spPr/>
        <p:txBody>
          <a:bodyPr/>
          <a:lstStyle/>
          <a:p>
            <a:pPr algn="ctr"/>
            <a:r>
              <a:rPr lang="ja-JP" altLang="en-US">
                <a:latin typeface="MS PGothic" panose="020B0600070205080204" pitchFamily="34" charset="-128"/>
                <a:ea typeface="MS PGothic" panose="020B0600070205080204" pitchFamily="34" charset="-128"/>
              </a:rPr>
              <a:t>「チームたね」とは</a:t>
            </a:r>
            <a:endParaRPr kumimoji="1" lang="ja-JP" altLang="en-US">
              <a:latin typeface="MS PGothic" panose="020B0600070205080204" pitchFamily="34" charset="-128"/>
              <a:ea typeface="MS PGothic" panose="020B0600070205080204" pitchFamily="34" charset="-128"/>
            </a:endParaRPr>
          </a:p>
        </p:txBody>
      </p:sp>
      <p:sp>
        <p:nvSpPr>
          <p:cNvPr id="3" name="コンテンツ プレースホルダー 2">
            <a:extLst>
              <a:ext uri="{FF2B5EF4-FFF2-40B4-BE49-F238E27FC236}">
                <a16:creationId xmlns:a16="http://schemas.microsoft.com/office/drawing/2014/main" id="{FD7814B7-12C8-3E44-BD41-6596518FBAC1}"/>
              </a:ext>
            </a:extLst>
          </p:cNvPr>
          <p:cNvSpPr>
            <a:spLocks noGrp="1"/>
          </p:cNvSpPr>
          <p:nvPr>
            <p:ph idx="1"/>
          </p:nvPr>
        </p:nvSpPr>
        <p:spPr>
          <a:xfrm>
            <a:off x="319216" y="1586322"/>
            <a:ext cx="11553567" cy="5135753"/>
          </a:xfrm>
        </p:spPr>
        <p:txBody>
          <a:bodyPr>
            <a:normAutofit fontScale="47500" lnSpcReduction="20000"/>
          </a:bodyPr>
          <a:lstStyle/>
          <a:p>
            <a:pPr marL="0" indent="0" fontAlgn="base">
              <a:lnSpc>
                <a:spcPct val="150000"/>
              </a:lnSpc>
              <a:buNone/>
            </a:pPr>
            <a:r>
              <a:rPr lang="ja-JP" altLang="en-US" sz="3800" b="0" i="0" u="none" strike="noStrike">
                <a:solidFill>
                  <a:srgbClr val="FF0000"/>
                </a:solidFill>
                <a:effectLst/>
                <a:latin typeface="rodin-demi-bold"/>
              </a:rPr>
              <a:t>認知症と暮らしを考えながら、いろいろな方とのコラボレーションで</a:t>
            </a:r>
            <a:r>
              <a:rPr lang="ja-JP" altLang="en-US" sz="3800">
                <a:solidFill>
                  <a:srgbClr val="FF0000"/>
                </a:solidFill>
                <a:latin typeface="rodin-demi-bold"/>
              </a:rPr>
              <a:t>さまざま</a:t>
            </a:r>
            <a:r>
              <a:rPr lang="ja-JP" altLang="en-US" sz="3800" b="0" i="0" u="none" strike="noStrike">
                <a:solidFill>
                  <a:srgbClr val="FF0000"/>
                </a:solidFill>
                <a:effectLst/>
                <a:latin typeface="rodin-demi-bold"/>
              </a:rPr>
              <a:t>な活動をして</a:t>
            </a:r>
            <a:r>
              <a:rPr lang="ja-JP" altLang="en-US" sz="3800">
                <a:solidFill>
                  <a:srgbClr val="FF0000"/>
                </a:solidFill>
                <a:latin typeface="rodin-demi-bold"/>
              </a:rPr>
              <a:t>います</a:t>
            </a:r>
            <a:r>
              <a:rPr lang="ja-JP" altLang="en-US" sz="3800" b="0" i="0" u="none" strike="noStrike">
                <a:solidFill>
                  <a:srgbClr val="FF0000"/>
                </a:solidFill>
                <a:effectLst/>
                <a:latin typeface="rodin-demi-bold"/>
              </a:rPr>
              <a:t>。</a:t>
            </a:r>
            <a:endParaRPr lang="en-US" altLang="ja-JP" sz="3800" b="0" i="0" u="none" strike="noStrike" dirty="0">
              <a:solidFill>
                <a:srgbClr val="FF0000"/>
              </a:solidFill>
              <a:effectLst/>
              <a:latin typeface="rodin-demi-bold"/>
            </a:endParaRPr>
          </a:p>
          <a:p>
            <a:pPr marL="0" indent="0" fontAlgn="base">
              <a:lnSpc>
                <a:spcPct val="150000"/>
              </a:lnSpc>
              <a:buNone/>
            </a:pPr>
            <a:r>
              <a:rPr lang="ja-JP" altLang="en-US" sz="3800" b="0" i="0" u="none" strike="noStrike">
                <a:effectLst/>
                <a:latin typeface="rodin-demi-bold"/>
              </a:rPr>
              <a:t>活動には以下があります。「チームたね」は、主となる活動を通して、</a:t>
            </a:r>
            <a:r>
              <a:rPr lang="ja-JP" altLang="en-US" sz="3800" b="0" i="0" u="sng" strike="noStrike">
                <a:effectLst/>
                <a:latin typeface="rodin-demi-bold"/>
              </a:rPr>
              <a:t>認知症と診断された方、認知症かもしれないと悩んでいる方の、とくに初期のころの関わりを積極的に行っていきたい</a:t>
            </a:r>
            <a:r>
              <a:rPr lang="ja-JP" altLang="en-US" sz="3800" b="0" i="0" u="none" strike="noStrike">
                <a:effectLst/>
                <a:latin typeface="rodin-demi-bold"/>
              </a:rPr>
              <a:t>と考えています。</a:t>
            </a:r>
            <a:br>
              <a:rPr lang="ja-JP" altLang="en-US" sz="3800" b="0" i="0" u="none" strike="noStrike">
                <a:effectLst/>
                <a:latin typeface="rodin-demi-bold"/>
              </a:rPr>
            </a:br>
            <a:r>
              <a:rPr lang="ja-JP" altLang="en-US" sz="3800">
                <a:solidFill>
                  <a:srgbClr val="115D54"/>
                </a:solidFill>
                <a:latin typeface="rodin-demi-bold"/>
              </a:rPr>
              <a:t>▶︎</a:t>
            </a:r>
            <a:r>
              <a:rPr lang="ja-JP" altLang="en-US" sz="3800" b="1" i="0" u="none" strike="noStrike">
                <a:solidFill>
                  <a:srgbClr val="115D54"/>
                </a:solidFill>
                <a:effectLst/>
                <a:latin typeface="rodin-demi-bold"/>
              </a:rPr>
              <a:t>「ミーティングセンターたね」（認知症の人と家族のみの会）</a:t>
            </a:r>
            <a:endParaRPr lang="en-US" altLang="ja-JP" sz="3800" b="1" i="0" u="none" strike="noStrike" dirty="0">
              <a:solidFill>
                <a:srgbClr val="115D54"/>
              </a:solidFill>
              <a:effectLst/>
              <a:latin typeface="rodin-demi-bold"/>
            </a:endParaRPr>
          </a:p>
          <a:p>
            <a:pPr marL="0" indent="0" fontAlgn="base">
              <a:lnSpc>
                <a:spcPct val="150000"/>
              </a:lnSpc>
              <a:buNone/>
            </a:pPr>
            <a:r>
              <a:rPr lang="ja-JP" altLang="en-US" sz="3800">
                <a:solidFill>
                  <a:srgbClr val="115D54"/>
                </a:solidFill>
                <a:latin typeface="rodin-demi-bold"/>
              </a:rPr>
              <a:t>▶︎ </a:t>
            </a:r>
            <a:r>
              <a:rPr lang="ja-JP" altLang="en-US" sz="3800" b="1" i="0" u="none" strike="noStrike">
                <a:solidFill>
                  <a:srgbClr val="115D54"/>
                </a:solidFill>
                <a:effectLst/>
                <a:latin typeface="rodin-demi-bold"/>
              </a:rPr>
              <a:t>「下北沢オレンジバル」（認知症の人も家族も、誰もが参加できる会）</a:t>
            </a:r>
            <a:endParaRPr lang="en-US" altLang="ja-JP" sz="3800" b="1" i="0" u="none" strike="noStrike" dirty="0">
              <a:solidFill>
                <a:srgbClr val="115D54"/>
              </a:solidFill>
              <a:effectLst/>
              <a:latin typeface="rodin-demi-bold"/>
            </a:endParaRPr>
          </a:p>
          <a:p>
            <a:pPr marL="0" indent="0" fontAlgn="base">
              <a:lnSpc>
                <a:spcPct val="150000"/>
              </a:lnSpc>
              <a:buNone/>
            </a:pPr>
            <a:r>
              <a:rPr lang="ja-JP" altLang="en-US" sz="3800">
                <a:solidFill>
                  <a:srgbClr val="115D54"/>
                </a:solidFill>
                <a:latin typeface="rodin-demi-bold"/>
              </a:rPr>
              <a:t>▶︎ </a:t>
            </a:r>
            <a:r>
              <a:rPr lang="ja-JP" altLang="en-US" sz="3800" b="1" i="0" u="none" strike="noStrike">
                <a:solidFill>
                  <a:srgbClr val="115D54"/>
                </a:solidFill>
                <a:effectLst/>
                <a:latin typeface="rodin-demi-bold"/>
              </a:rPr>
              <a:t>「講演会」（全ての人に対しての啓発活動として）</a:t>
            </a:r>
            <a:endParaRPr lang="en-US" altLang="ja-JP" sz="3800" b="1" i="0" u="none" strike="noStrike" dirty="0">
              <a:solidFill>
                <a:srgbClr val="115D54"/>
              </a:solidFill>
              <a:effectLst/>
              <a:latin typeface="rodin-demi-bold"/>
            </a:endParaRPr>
          </a:p>
          <a:p>
            <a:pPr marL="0" indent="0" fontAlgn="base">
              <a:lnSpc>
                <a:spcPct val="150000"/>
              </a:lnSpc>
              <a:buNone/>
            </a:pPr>
            <a:r>
              <a:rPr lang="ja-JP" altLang="en-US" sz="3800">
                <a:solidFill>
                  <a:srgbClr val="115D54"/>
                </a:solidFill>
                <a:latin typeface="rodin-demi-bold"/>
              </a:rPr>
              <a:t>▶︎ </a:t>
            </a:r>
            <a:r>
              <a:rPr lang="ja-JP" altLang="en-US" sz="3800" b="1" i="0" u="none" strike="noStrike">
                <a:solidFill>
                  <a:srgbClr val="115D54"/>
                </a:solidFill>
                <a:effectLst/>
                <a:latin typeface="rodin-demi-bold"/>
              </a:rPr>
              <a:t>「いのちの授業」（学生とともに考える場）</a:t>
            </a:r>
            <a:endParaRPr kumimoji="1" lang="en-US" altLang="ja-JP" sz="3800" dirty="0">
              <a:solidFill>
                <a:srgbClr val="115D54"/>
              </a:solidFill>
              <a:latin typeface="rodin-demi-bold"/>
            </a:endParaRPr>
          </a:p>
          <a:p>
            <a:pPr marL="0" indent="0">
              <a:lnSpc>
                <a:spcPct val="150000"/>
              </a:lnSpc>
              <a:buNone/>
            </a:pPr>
            <a:r>
              <a:rPr kumimoji="1" lang="en-US" altLang="ja-JP" sz="3400" dirty="0">
                <a:latin typeface="rodin-demi-bold"/>
              </a:rPr>
              <a:t>【</a:t>
            </a:r>
            <a:r>
              <a:rPr kumimoji="1" lang="ja-JP" altLang="en-US" sz="3400">
                <a:latin typeface="rodin-demi-bold"/>
              </a:rPr>
              <a:t>メンバー</a:t>
            </a:r>
            <a:r>
              <a:rPr kumimoji="1" lang="en-US" altLang="ja-JP" sz="3400" dirty="0">
                <a:latin typeface="rodin-demi-bold"/>
              </a:rPr>
              <a:t>】</a:t>
            </a:r>
          </a:p>
          <a:p>
            <a:pPr marL="0" indent="0">
              <a:buNone/>
            </a:pPr>
            <a:r>
              <a:rPr kumimoji="1" lang="ja-JP" altLang="en-US" sz="3400" b="1"/>
              <a:t>早川景子　</a:t>
            </a:r>
            <a:r>
              <a:rPr kumimoji="1" lang="ja-JP" altLang="en-US" sz="3400"/>
              <a:t>編集者・ライター</a:t>
            </a:r>
            <a:endParaRPr kumimoji="1" lang="en-US" altLang="ja-JP" sz="3400" dirty="0"/>
          </a:p>
          <a:p>
            <a:pPr marL="0" indent="0">
              <a:buNone/>
            </a:pPr>
            <a:r>
              <a:rPr lang="ja-JP" altLang="en-US" sz="3400" b="1"/>
              <a:t>渡辺典子　</a:t>
            </a:r>
            <a:r>
              <a:rPr lang="ja-JP" altLang="en-US" sz="3400" b="0" i="0" u="none" strike="noStrike">
                <a:solidFill>
                  <a:srgbClr val="000000"/>
                </a:solidFill>
                <a:effectLst/>
                <a:latin typeface="rodin-demi-bold"/>
              </a:rPr>
              <a:t>社会福祉士</a:t>
            </a:r>
            <a:endParaRPr lang="en-US" altLang="ja-JP" sz="3400" dirty="0"/>
          </a:p>
          <a:p>
            <a:pPr marL="0" indent="0">
              <a:buNone/>
            </a:pPr>
            <a:r>
              <a:rPr kumimoji="1" lang="ja-JP" altLang="en-US" sz="3400" b="1"/>
              <a:t>竹内美佳</a:t>
            </a:r>
            <a:r>
              <a:rPr kumimoji="1" lang="ja-JP" altLang="en-US" sz="3400"/>
              <a:t>　</a:t>
            </a:r>
            <a:r>
              <a:rPr lang="ja-JP" altLang="en-US" sz="3400" b="0" i="0" u="none" strike="noStrike">
                <a:solidFill>
                  <a:srgbClr val="000000"/>
                </a:solidFill>
                <a:effectLst/>
                <a:latin typeface="rodin-demi-bold"/>
              </a:rPr>
              <a:t>杉並区スクールサポートスタッフ</a:t>
            </a:r>
            <a:endParaRPr kumimoji="1" lang="en-US" altLang="ja-JP" sz="3400" dirty="0"/>
          </a:p>
          <a:p>
            <a:pPr marL="0" indent="0">
              <a:buNone/>
            </a:pPr>
            <a:r>
              <a:rPr lang="ja-JP" altLang="en-US" sz="3400" b="1"/>
              <a:t>菊池友香</a:t>
            </a:r>
            <a:r>
              <a:rPr lang="ja-JP" altLang="en-US" sz="3400"/>
              <a:t>　介護福祉士</a:t>
            </a:r>
            <a:endParaRPr lang="en-US" altLang="ja-JP" sz="3400" dirty="0"/>
          </a:p>
          <a:p>
            <a:pPr marL="0" indent="0">
              <a:buNone/>
            </a:pPr>
            <a:r>
              <a:rPr kumimoji="1" lang="ja-JP" altLang="en-US" sz="3400" b="1"/>
              <a:t>吉田周子　</a:t>
            </a:r>
            <a:r>
              <a:rPr kumimoji="1" lang="ja-JP" altLang="en-US" sz="3400"/>
              <a:t>看護師</a:t>
            </a:r>
          </a:p>
          <a:p>
            <a:pPr marL="0" indent="0" algn="ctr">
              <a:lnSpc>
                <a:spcPct val="150000"/>
              </a:lnSpc>
              <a:buNone/>
            </a:pPr>
            <a:endParaRPr kumimoji="1" lang="ja-JP" altLang="en-US" sz="2400"/>
          </a:p>
        </p:txBody>
      </p:sp>
    </p:spTree>
    <p:extLst>
      <p:ext uri="{BB962C8B-B14F-4D97-AF65-F5344CB8AC3E}">
        <p14:creationId xmlns:p14="http://schemas.microsoft.com/office/powerpoint/2010/main" val="3395425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CA413C8-0641-8C52-AE31-D48CE1CE218C}"/>
              </a:ext>
            </a:extLst>
          </p:cNvPr>
          <p:cNvPicPr>
            <a:picLocks noChangeAspect="1"/>
          </p:cNvPicPr>
          <p:nvPr/>
        </p:nvPicPr>
        <p:blipFill>
          <a:blip r:embed="rId3"/>
          <a:stretch>
            <a:fillRect/>
          </a:stretch>
        </p:blipFill>
        <p:spPr>
          <a:xfrm>
            <a:off x="-88818" y="4488649"/>
            <a:ext cx="2921038" cy="2396523"/>
          </a:xfrm>
          <a:prstGeom prst="rect">
            <a:avLst/>
          </a:prstGeom>
        </p:spPr>
      </p:pic>
      <p:pic>
        <p:nvPicPr>
          <p:cNvPr id="45" name="図 44">
            <a:extLst>
              <a:ext uri="{FF2B5EF4-FFF2-40B4-BE49-F238E27FC236}">
                <a16:creationId xmlns:a16="http://schemas.microsoft.com/office/drawing/2014/main" id="{7F58389B-74E0-957B-9113-37CD67DA6C88}"/>
              </a:ext>
            </a:extLst>
          </p:cNvPr>
          <p:cNvPicPr>
            <a:picLocks noChangeAspect="1"/>
          </p:cNvPicPr>
          <p:nvPr/>
        </p:nvPicPr>
        <p:blipFill>
          <a:blip r:embed="rId4"/>
          <a:stretch>
            <a:fillRect/>
          </a:stretch>
        </p:blipFill>
        <p:spPr>
          <a:xfrm>
            <a:off x="9178838" y="4545264"/>
            <a:ext cx="3081423" cy="2310631"/>
          </a:xfrm>
          <a:prstGeom prst="rect">
            <a:avLst/>
          </a:prstGeom>
        </p:spPr>
      </p:pic>
      <p:pic>
        <p:nvPicPr>
          <p:cNvPr id="37" name="図 36">
            <a:extLst>
              <a:ext uri="{FF2B5EF4-FFF2-40B4-BE49-F238E27FC236}">
                <a16:creationId xmlns:a16="http://schemas.microsoft.com/office/drawing/2014/main" id="{F7904360-68D9-B834-BCF7-3F3FE77961DA}"/>
              </a:ext>
            </a:extLst>
          </p:cNvPr>
          <p:cNvPicPr>
            <a:picLocks noChangeAspect="1"/>
          </p:cNvPicPr>
          <p:nvPr/>
        </p:nvPicPr>
        <p:blipFill>
          <a:blip r:embed="rId5"/>
          <a:stretch>
            <a:fillRect/>
          </a:stretch>
        </p:blipFill>
        <p:spPr>
          <a:xfrm>
            <a:off x="9399500" y="1334624"/>
            <a:ext cx="2792500" cy="2094375"/>
          </a:xfrm>
          <a:prstGeom prst="rect">
            <a:avLst/>
          </a:prstGeom>
        </p:spPr>
      </p:pic>
      <p:pic>
        <p:nvPicPr>
          <p:cNvPr id="35" name="図 34">
            <a:extLst>
              <a:ext uri="{FF2B5EF4-FFF2-40B4-BE49-F238E27FC236}">
                <a16:creationId xmlns:a16="http://schemas.microsoft.com/office/drawing/2014/main" id="{8E787A7C-4A68-5F71-4ADA-754981EEAA4B}"/>
              </a:ext>
            </a:extLst>
          </p:cNvPr>
          <p:cNvPicPr>
            <a:picLocks noChangeAspect="1"/>
          </p:cNvPicPr>
          <p:nvPr/>
        </p:nvPicPr>
        <p:blipFill>
          <a:blip r:embed="rId6">
            <a:alphaModFix/>
          </a:blip>
          <a:stretch>
            <a:fillRect/>
          </a:stretch>
        </p:blipFill>
        <p:spPr>
          <a:xfrm>
            <a:off x="-609600" y="941028"/>
            <a:ext cx="3641680" cy="2908197"/>
          </a:xfrm>
          <a:prstGeom prst="rect">
            <a:avLst/>
          </a:prstGeom>
        </p:spPr>
      </p:pic>
      <p:sp>
        <p:nvSpPr>
          <p:cNvPr id="30" name="上下矢印 29">
            <a:extLst>
              <a:ext uri="{FF2B5EF4-FFF2-40B4-BE49-F238E27FC236}">
                <a16:creationId xmlns:a16="http://schemas.microsoft.com/office/drawing/2014/main" id="{4C17BF0D-05BC-2D15-C104-98945CCDA946}"/>
              </a:ext>
            </a:extLst>
          </p:cNvPr>
          <p:cNvSpPr>
            <a:spLocks noChangeAspect="1"/>
          </p:cNvSpPr>
          <p:nvPr/>
        </p:nvSpPr>
        <p:spPr>
          <a:xfrm rot="18000292">
            <a:off x="5853684" y="2648718"/>
            <a:ext cx="484632" cy="2046327"/>
          </a:xfrm>
          <a:prstGeom prst="upDownArrow">
            <a:avLst/>
          </a:prstGeom>
          <a:solidFill>
            <a:srgbClr val="9ACD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上下矢印 32">
            <a:extLst>
              <a:ext uri="{FF2B5EF4-FFF2-40B4-BE49-F238E27FC236}">
                <a16:creationId xmlns:a16="http://schemas.microsoft.com/office/drawing/2014/main" id="{0B32A321-EB41-5CCD-84F8-A3988554EDE2}"/>
              </a:ext>
            </a:extLst>
          </p:cNvPr>
          <p:cNvSpPr>
            <a:spLocks noChangeAspect="1"/>
          </p:cNvSpPr>
          <p:nvPr/>
        </p:nvSpPr>
        <p:spPr>
          <a:xfrm rot="3281237">
            <a:off x="5853685" y="2648718"/>
            <a:ext cx="484632" cy="2046327"/>
          </a:xfrm>
          <a:prstGeom prst="upDownArrow">
            <a:avLst/>
          </a:prstGeom>
          <a:solidFill>
            <a:srgbClr val="9ACD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涙形 46">
            <a:extLst>
              <a:ext uri="{FF2B5EF4-FFF2-40B4-BE49-F238E27FC236}">
                <a16:creationId xmlns:a16="http://schemas.microsoft.com/office/drawing/2014/main" id="{F571D6CF-53AE-2D1E-0BB0-6AAFFDB7A6AF}"/>
              </a:ext>
            </a:extLst>
          </p:cNvPr>
          <p:cNvSpPr>
            <a:spLocks noChangeAspect="1"/>
          </p:cNvSpPr>
          <p:nvPr/>
        </p:nvSpPr>
        <p:spPr>
          <a:xfrm rot="19127208">
            <a:off x="2484860" y="613696"/>
            <a:ext cx="2792500" cy="2792500"/>
          </a:xfrm>
          <a:prstGeom prst="teardrop">
            <a:avLst/>
          </a:prstGeom>
          <a:solidFill>
            <a:srgbClr val="FFFC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12984AE3-60D9-8B1F-50BF-D83F2BF6717D}"/>
              </a:ext>
            </a:extLst>
          </p:cNvPr>
          <p:cNvSpPr txBox="1"/>
          <p:nvPr/>
        </p:nvSpPr>
        <p:spPr>
          <a:xfrm>
            <a:off x="2701138" y="1502114"/>
            <a:ext cx="2359941" cy="1015663"/>
          </a:xfrm>
          <a:prstGeom prst="rect">
            <a:avLst/>
          </a:prstGeom>
          <a:noFill/>
        </p:spPr>
        <p:txBody>
          <a:bodyPr wrap="none" rtlCol="0">
            <a:spAutoFit/>
          </a:bodyPr>
          <a:lstStyle/>
          <a:p>
            <a:pPr algn="ctr"/>
            <a:r>
              <a:rPr kumimoji="1" lang="ja-JP" altLang="en-US" sz="2000">
                <a:solidFill>
                  <a:schemeClr val="tx1"/>
                </a:solidFill>
                <a:latin typeface="MS PGothic" panose="020B0600070205080204" pitchFamily="34" charset="-128"/>
                <a:ea typeface="MS PGothic" panose="020B0600070205080204" pitchFamily="34" charset="-128"/>
              </a:rPr>
              <a:t>ミーティングセンター</a:t>
            </a:r>
            <a:endParaRPr kumimoji="1" lang="en-US" altLang="ja-JP" sz="2000" dirty="0">
              <a:solidFill>
                <a:schemeClr val="tx1"/>
              </a:solidFill>
              <a:latin typeface="MS PGothic" panose="020B0600070205080204" pitchFamily="34" charset="-128"/>
              <a:ea typeface="MS PGothic" panose="020B0600070205080204" pitchFamily="34" charset="-128"/>
            </a:endParaRPr>
          </a:p>
          <a:p>
            <a:pPr algn="ctr"/>
            <a:r>
              <a:rPr kumimoji="1" lang="ja-JP" altLang="en-US" sz="2000">
                <a:solidFill>
                  <a:schemeClr val="tx1"/>
                </a:solidFill>
                <a:latin typeface="MS PGothic" panose="020B0600070205080204" pitchFamily="34" charset="-128"/>
                <a:ea typeface="MS PGothic" panose="020B0600070205080204" pitchFamily="34" charset="-128"/>
              </a:rPr>
              <a:t>たね</a:t>
            </a:r>
            <a:br>
              <a:rPr kumimoji="1" lang="en-US" altLang="ja-JP" sz="2000" dirty="0">
                <a:solidFill>
                  <a:schemeClr val="tx1"/>
                </a:solidFill>
                <a:latin typeface="MS PGothic" panose="020B0600070205080204" pitchFamily="34" charset="-128"/>
                <a:ea typeface="MS PGothic" panose="020B0600070205080204" pitchFamily="34" charset="-128"/>
              </a:rPr>
            </a:br>
            <a:r>
              <a:rPr kumimoji="1" lang="ja-JP" altLang="en-US" sz="2000">
                <a:solidFill>
                  <a:schemeClr val="tx1"/>
                </a:solidFill>
                <a:latin typeface="MS PGothic" panose="020B0600070205080204" pitchFamily="34" charset="-128"/>
                <a:ea typeface="MS PGothic" panose="020B0600070205080204" pitchFamily="34" charset="-128"/>
              </a:rPr>
              <a:t>（月１回）</a:t>
            </a:r>
          </a:p>
        </p:txBody>
      </p:sp>
      <p:sp>
        <p:nvSpPr>
          <p:cNvPr id="49" name="涙形 48">
            <a:extLst>
              <a:ext uri="{FF2B5EF4-FFF2-40B4-BE49-F238E27FC236}">
                <a16:creationId xmlns:a16="http://schemas.microsoft.com/office/drawing/2014/main" id="{6F88B3D3-9BE3-423F-D361-007E1AAC7612}"/>
              </a:ext>
            </a:extLst>
          </p:cNvPr>
          <p:cNvSpPr>
            <a:spLocks noChangeAspect="1"/>
          </p:cNvSpPr>
          <p:nvPr/>
        </p:nvSpPr>
        <p:spPr>
          <a:xfrm rot="19127208">
            <a:off x="6676054" y="613697"/>
            <a:ext cx="2792500" cy="2792500"/>
          </a:xfrm>
          <a:prstGeom prst="teardrop">
            <a:avLst/>
          </a:prstGeom>
          <a:solidFill>
            <a:srgbClr val="FFFC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ACD35F2D-8ACE-EB86-782F-4B710B647807}"/>
              </a:ext>
            </a:extLst>
          </p:cNvPr>
          <p:cNvSpPr txBox="1"/>
          <p:nvPr/>
        </p:nvSpPr>
        <p:spPr>
          <a:xfrm>
            <a:off x="7269039" y="1502114"/>
            <a:ext cx="1606530" cy="1015663"/>
          </a:xfrm>
          <a:prstGeom prst="rect">
            <a:avLst/>
          </a:prstGeom>
          <a:noFill/>
        </p:spPr>
        <p:txBody>
          <a:bodyPr wrap="none" rtlCol="0">
            <a:spAutoFit/>
          </a:bodyPr>
          <a:lstStyle/>
          <a:p>
            <a:pPr algn="ctr"/>
            <a:r>
              <a:rPr lang="ja-JP" altLang="en-US" sz="2000">
                <a:solidFill>
                  <a:schemeClr val="tx1"/>
                </a:solidFill>
                <a:latin typeface="MS PGothic" panose="020B0600070205080204" pitchFamily="34" charset="-128"/>
                <a:ea typeface="MS PGothic" panose="020B0600070205080204" pitchFamily="34" charset="-128"/>
              </a:rPr>
              <a:t>下北沢</a:t>
            </a:r>
            <a:endParaRPr lang="en-US" altLang="ja-JP" sz="2000" dirty="0">
              <a:solidFill>
                <a:schemeClr val="tx1"/>
              </a:solidFill>
              <a:latin typeface="MS PGothic" panose="020B0600070205080204" pitchFamily="34" charset="-128"/>
              <a:ea typeface="MS PGothic" panose="020B0600070205080204" pitchFamily="34" charset="-128"/>
            </a:endParaRPr>
          </a:p>
          <a:p>
            <a:pPr algn="ctr"/>
            <a:r>
              <a:rPr kumimoji="1" lang="ja-JP" altLang="en-US" sz="2000">
                <a:solidFill>
                  <a:schemeClr val="tx1"/>
                </a:solidFill>
                <a:latin typeface="MS PGothic" panose="020B0600070205080204" pitchFamily="34" charset="-128"/>
                <a:ea typeface="MS PGothic" panose="020B0600070205080204" pitchFamily="34" charset="-128"/>
              </a:rPr>
              <a:t>オレンジ</a:t>
            </a:r>
            <a:r>
              <a:rPr lang="ja-JP" altLang="en-US" sz="2000">
                <a:solidFill>
                  <a:schemeClr val="tx1"/>
                </a:solidFill>
                <a:latin typeface="MS PGothic" panose="020B0600070205080204" pitchFamily="34" charset="-128"/>
                <a:ea typeface="MS PGothic" panose="020B0600070205080204" pitchFamily="34" charset="-128"/>
              </a:rPr>
              <a:t>バル</a:t>
            </a:r>
            <a:br>
              <a:rPr lang="en-US" altLang="ja-JP" sz="2000" dirty="0">
                <a:solidFill>
                  <a:schemeClr val="tx1"/>
                </a:solidFill>
                <a:latin typeface="MS PGothic" panose="020B0600070205080204" pitchFamily="34" charset="-128"/>
                <a:ea typeface="MS PGothic" panose="020B0600070205080204" pitchFamily="34" charset="-128"/>
              </a:rPr>
            </a:br>
            <a:r>
              <a:rPr lang="ja-JP" altLang="en-US" sz="2000">
                <a:solidFill>
                  <a:schemeClr val="tx1"/>
                </a:solidFill>
                <a:latin typeface="MS PGothic" panose="020B0600070205080204" pitchFamily="34" charset="-128"/>
                <a:ea typeface="MS PGothic" panose="020B0600070205080204" pitchFamily="34" charset="-128"/>
              </a:rPr>
              <a:t>（月１回）</a:t>
            </a:r>
            <a:endParaRPr kumimoji="1" lang="en-US" altLang="ja-JP" sz="2000" dirty="0">
              <a:solidFill>
                <a:schemeClr val="tx1"/>
              </a:solidFill>
              <a:latin typeface="MS PGothic" panose="020B0600070205080204" pitchFamily="34" charset="-128"/>
              <a:ea typeface="MS PGothic" panose="020B0600070205080204" pitchFamily="34" charset="-128"/>
            </a:endParaRPr>
          </a:p>
        </p:txBody>
      </p:sp>
      <p:sp>
        <p:nvSpPr>
          <p:cNvPr id="53" name="涙形 52">
            <a:extLst>
              <a:ext uri="{FF2B5EF4-FFF2-40B4-BE49-F238E27FC236}">
                <a16:creationId xmlns:a16="http://schemas.microsoft.com/office/drawing/2014/main" id="{4823F4D4-0813-A5CE-C33C-CD79431799E5}"/>
              </a:ext>
            </a:extLst>
          </p:cNvPr>
          <p:cNvSpPr>
            <a:spLocks noChangeAspect="1"/>
          </p:cNvSpPr>
          <p:nvPr/>
        </p:nvSpPr>
        <p:spPr>
          <a:xfrm rot="19127208">
            <a:off x="6664016" y="4054393"/>
            <a:ext cx="2792500" cy="2792500"/>
          </a:xfrm>
          <a:prstGeom prst="teardrop">
            <a:avLst/>
          </a:prstGeom>
          <a:solidFill>
            <a:srgbClr val="FFFC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涙形 53">
            <a:extLst>
              <a:ext uri="{FF2B5EF4-FFF2-40B4-BE49-F238E27FC236}">
                <a16:creationId xmlns:a16="http://schemas.microsoft.com/office/drawing/2014/main" id="{8F888417-EF60-06D0-3CA3-30E73A60B08D}"/>
              </a:ext>
            </a:extLst>
          </p:cNvPr>
          <p:cNvSpPr>
            <a:spLocks noChangeAspect="1"/>
          </p:cNvSpPr>
          <p:nvPr/>
        </p:nvSpPr>
        <p:spPr>
          <a:xfrm rot="19127208">
            <a:off x="2484859" y="4054392"/>
            <a:ext cx="2792500" cy="2792500"/>
          </a:xfrm>
          <a:prstGeom prst="teardrop">
            <a:avLst/>
          </a:prstGeom>
          <a:solidFill>
            <a:srgbClr val="FFFC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a:extLst>
              <a:ext uri="{FF2B5EF4-FFF2-40B4-BE49-F238E27FC236}">
                <a16:creationId xmlns:a16="http://schemas.microsoft.com/office/drawing/2014/main" id="{C38AD8DF-5200-B005-C39C-E157123A5283}"/>
              </a:ext>
            </a:extLst>
          </p:cNvPr>
          <p:cNvSpPr txBox="1"/>
          <p:nvPr/>
        </p:nvSpPr>
        <p:spPr>
          <a:xfrm>
            <a:off x="3275813" y="5096699"/>
            <a:ext cx="1210589" cy="707886"/>
          </a:xfrm>
          <a:prstGeom prst="rect">
            <a:avLst/>
          </a:prstGeom>
          <a:solidFill>
            <a:srgbClr val="FFFC00"/>
          </a:solidFill>
        </p:spPr>
        <p:txBody>
          <a:bodyPr wrap="none" rtlCol="0">
            <a:spAutoFit/>
          </a:bodyPr>
          <a:lstStyle/>
          <a:p>
            <a:pPr algn="ctr"/>
            <a:r>
              <a:rPr lang="ja-JP" altLang="en-US" sz="2000">
                <a:solidFill>
                  <a:schemeClr val="tx1"/>
                </a:solidFill>
                <a:latin typeface="MS PGothic" panose="020B0600070205080204" pitchFamily="34" charset="-128"/>
                <a:ea typeface="MS PGothic" panose="020B0600070205080204" pitchFamily="34" charset="-128"/>
              </a:rPr>
              <a:t>講演会</a:t>
            </a:r>
            <a:endParaRPr lang="en-US" altLang="ja-JP" sz="2000" dirty="0">
              <a:solidFill>
                <a:schemeClr val="tx1"/>
              </a:solidFill>
              <a:latin typeface="MS PGothic" panose="020B0600070205080204" pitchFamily="34" charset="-128"/>
              <a:ea typeface="MS PGothic" panose="020B0600070205080204" pitchFamily="34" charset="-128"/>
            </a:endParaRPr>
          </a:p>
          <a:p>
            <a:pPr algn="ctr"/>
            <a:r>
              <a:rPr kumimoji="1" lang="ja-JP" altLang="en-US" sz="2000">
                <a:solidFill>
                  <a:schemeClr val="tx1"/>
                </a:solidFill>
                <a:latin typeface="MS PGothic" panose="020B0600070205080204" pitchFamily="34" charset="-128"/>
                <a:ea typeface="MS PGothic" panose="020B0600070205080204" pitchFamily="34" charset="-128"/>
              </a:rPr>
              <a:t>（年数回）</a:t>
            </a:r>
            <a:endParaRPr kumimoji="1" lang="en-US" altLang="ja-JP" sz="2000" dirty="0">
              <a:solidFill>
                <a:schemeClr val="tx1"/>
              </a:solidFill>
              <a:latin typeface="MS PGothic" panose="020B0600070205080204" pitchFamily="34" charset="-128"/>
              <a:ea typeface="MS PGothic" panose="020B0600070205080204" pitchFamily="34" charset="-128"/>
            </a:endParaRPr>
          </a:p>
        </p:txBody>
      </p:sp>
      <p:sp>
        <p:nvSpPr>
          <p:cNvPr id="56" name="テキスト ボックス 55">
            <a:extLst>
              <a:ext uri="{FF2B5EF4-FFF2-40B4-BE49-F238E27FC236}">
                <a16:creationId xmlns:a16="http://schemas.microsoft.com/office/drawing/2014/main" id="{D271E69B-848A-93E9-9DD5-A5FA28BFC451}"/>
              </a:ext>
            </a:extLst>
          </p:cNvPr>
          <p:cNvSpPr txBox="1"/>
          <p:nvPr/>
        </p:nvSpPr>
        <p:spPr>
          <a:xfrm>
            <a:off x="7467009" y="4942813"/>
            <a:ext cx="1210589" cy="1015663"/>
          </a:xfrm>
          <a:prstGeom prst="rect">
            <a:avLst/>
          </a:prstGeom>
          <a:noFill/>
        </p:spPr>
        <p:txBody>
          <a:bodyPr wrap="none" rtlCol="0">
            <a:spAutoFit/>
          </a:bodyPr>
          <a:lstStyle/>
          <a:p>
            <a:pPr algn="ctr"/>
            <a:r>
              <a:rPr lang="ja-JP" altLang="en-US" sz="2000">
                <a:solidFill>
                  <a:schemeClr val="tx1"/>
                </a:solidFill>
                <a:latin typeface="MS PGothic" panose="020B0600070205080204" pitchFamily="34" charset="-128"/>
                <a:ea typeface="MS PGothic" panose="020B0600070205080204" pitchFamily="34" charset="-128"/>
              </a:rPr>
              <a:t>いのちの</a:t>
            </a:r>
            <a:endParaRPr lang="en-US" altLang="ja-JP" sz="2000" dirty="0">
              <a:solidFill>
                <a:schemeClr val="tx1"/>
              </a:solidFill>
              <a:latin typeface="MS PGothic" panose="020B0600070205080204" pitchFamily="34" charset="-128"/>
              <a:ea typeface="MS PGothic" panose="020B0600070205080204" pitchFamily="34" charset="-128"/>
            </a:endParaRPr>
          </a:p>
          <a:p>
            <a:pPr algn="ctr"/>
            <a:r>
              <a:rPr lang="ja-JP" altLang="en-US" sz="2000">
                <a:solidFill>
                  <a:schemeClr val="tx1"/>
                </a:solidFill>
                <a:latin typeface="MS PGothic" panose="020B0600070205080204" pitchFamily="34" charset="-128"/>
                <a:ea typeface="MS PGothic" panose="020B0600070205080204" pitchFamily="34" charset="-128"/>
              </a:rPr>
              <a:t>授業</a:t>
            </a:r>
            <a:endParaRPr lang="en-US" altLang="ja-JP" sz="2000" dirty="0">
              <a:solidFill>
                <a:schemeClr val="tx1"/>
              </a:solidFill>
              <a:latin typeface="MS PGothic" panose="020B0600070205080204" pitchFamily="34" charset="-128"/>
              <a:ea typeface="MS PGothic" panose="020B0600070205080204" pitchFamily="34" charset="-128"/>
            </a:endParaRPr>
          </a:p>
          <a:p>
            <a:pPr algn="ctr"/>
            <a:r>
              <a:rPr kumimoji="1" lang="ja-JP" altLang="en-US" sz="2000">
                <a:solidFill>
                  <a:schemeClr val="tx1"/>
                </a:solidFill>
                <a:latin typeface="MS PGothic" panose="020B0600070205080204" pitchFamily="34" charset="-128"/>
                <a:ea typeface="MS PGothic" panose="020B0600070205080204" pitchFamily="34" charset="-128"/>
              </a:rPr>
              <a:t>（不定期）</a:t>
            </a:r>
            <a:endParaRPr kumimoji="1" lang="ja-JP" altLang="en-US" sz="2000"/>
          </a:p>
        </p:txBody>
      </p:sp>
    </p:spTree>
    <p:extLst>
      <p:ext uri="{BB962C8B-B14F-4D97-AF65-F5344CB8AC3E}">
        <p14:creationId xmlns:p14="http://schemas.microsoft.com/office/powerpoint/2010/main" val="2296790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7DD412C-9BBD-714A-56A9-64A3E8D03548}"/>
              </a:ext>
            </a:extLst>
          </p:cNvPr>
          <p:cNvPicPr>
            <a:picLocks noChangeAspect="1"/>
          </p:cNvPicPr>
          <p:nvPr/>
        </p:nvPicPr>
        <p:blipFill>
          <a:blip r:embed="rId2"/>
          <a:stretch>
            <a:fillRect/>
          </a:stretch>
        </p:blipFill>
        <p:spPr>
          <a:xfrm>
            <a:off x="2809387" y="-363555"/>
            <a:ext cx="6573225" cy="9301942"/>
          </a:xfrm>
          <a:prstGeom prst="rect">
            <a:avLst/>
          </a:prstGeom>
        </p:spPr>
      </p:pic>
    </p:spTree>
    <p:extLst>
      <p:ext uri="{BB962C8B-B14F-4D97-AF65-F5344CB8AC3E}">
        <p14:creationId xmlns:p14="http://schemas.microsoft.com/office/powerpoint/2010/main" val="2833482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1F7731-67CA-69A0-6B97-024D309323A2}"/>
              </a:ext>
            </a:extLst>
          </p:cNvPr>
          <p:cNvSpPr>
            <a:spLocks noGrp="1"/>
          </p:cNvSpPr>
          <p:nvPr>
            <p:ph type="title"/>
          </p:nvPr>
        </p:nvSpPr>
        <p:spPr/>
        <p:txBody>
          <a:bodyPr/>
          <a:lstStyle/>
          <a:p>
            <a:pPr algn="ctr"/>
            <a:r>
              <a:rPr kumimoji="1" lang="ja-JP" altLang="en-US">
                <a:latin typeface="MS PGothic" panose="020B0600070205080204" pitchFamily="34" charset="-128"/>
                <a:ea typeface="MS PGothic" panose="020B0600070205080204" pitchFamily="34" charset="-128"/>
              </a:rPr>
              <a:t>なぜ、「チームたね</a:t>
            </a:r>
            <a:r>
              <a:rPr lang="ja-JP" altLang="en-US">
                <a:latin typeface="MS PGothic" panose="020B0600070205080204" pitchFamily="34" charset="-128"/>
                <a:ea typeface="MS PGothic" panose="020B0600070205080204" pitchFamily="34" charset="-128"/>
              </a:rPr>
              <a:t>」</a:t>
            </a:r>
            <a:r>
              <a:rPr kumimoji="1" lang="ja-JP" altLang="en-US">
                <a:latin typeface="MS PGothic" panose="020B0600070205080204" pitchFamily="34" charset="-128"/>
                <a:ea typeface="MS PGothic" panose="020B0600070205080204" pitchFamily="34" charset="-128"/>
              </a:rPr>
              <a:t>が生まれたか</a:t>
            </a:r>
          </a:p>
        </p:txBody>
      </p:sp>
      <p:sp>
        <p:nvSpPr>
          <p:cNvPr id="3" name="コンテンツ プレースホルダー 2">
            <a:extLst>
              <a:ext uri="{FF2B5EF4-FFF2-40B4-BE49-F238E27FC236}">
                <a16:creationId xmlns:a16="http://schemas.microsoft.com/office/drawing/2014/main" id="{FD7814B7-12C8-3E44-BD41-6596518FBAC1}"/>
              </a:ext>
            </a:extLst>
          </p:cNvPr>
          <p:cNvSpPr>
            <a:spLocks noGrp="1"/>
          </p:cNvSpPr>
          <p:nvPr>
            <p:ph idx="1"/>
          </p:nvPr>
        </p:nvSpPr>
        <p:spPr>
          <a:xfrm>
            <a:off x="254833" y="1812495"/>
            <a:ext cx="11597389" cy="4351338"/>
          </a:xfrm>
        </p:spPr>
        <p:txBody>
          <a:bodyPr>
            <a:normAutofit/>
          </a:bodyPr>
          <a:lstStyle/>
          <a:p>
            <a:pPr marL="0" indent="0" algn="ctr" fontAlgn="base">
              <a:lnSpc>
                <a:spcPct val="150000"/>
              </a:lnSpc>
              <a:buNone/>
            </a:pPr>
            <a:r>
              <a:rPr kumimoji="1" lang="ja-JP" altLang="en-US">
                <a:latin typeface="+mn-ea"/>
              </a:rPr>
              <a:t>認知症と診断されたあと、</a:t>
            </a:r>
            <a:endParaRPr kumimoji="1" lang="en-US" altLang="ja-JP" dirty="0">
              <a:latin typeface="+mn-ea"/>
            </a:endParaRPr>
          </a:p>
          <a:p>
            <a:pPr marL="0" indent="0" algn="ctr" fontAlgn="base">
              <a:lnSpc>
                <a:spcPct val="150000"/>
              </a:lnSpc>
              <a:buNone/>
            </a:pPr>
            <a:r>
              <a:rPr kumimoji="1" lang="ja-JP" altLang="en-US">
                <a:latin typeface="+mn-ea"/>
              </a:rPr>
              <a:t>本人と一緒に安心して出かけられる場所がなかった。</a:t>
            </a:r>
            <a:endParaRPr kumimoji="1" lang="en-US" altLang="ja-JP" dirty="0">
              <a:latin typeface="+mn-ea"/>
            </a:endParaRPr>
          </a:p>
          <a:p>
            <a:pPr marL="0" indent="0" algn="ctr" fontAlgn="base">
              <a:lnSpc>
                <a:spcPct val="150000"/>
              </a:lnSpc>
              <a:buNone/>
            </a:pPr>
            <a:r>
              <a:rPr lang="ja-JP" altLang="en-US">
                <a:latin typeface="+mn-ea"/>
              </a:rPr>
              <a:t>自分と社会にある偏見を感じた。</a:t>
            </a:r>
            <a:endParaRPr lang="en-US" altLang="ja-JP" dirty="0">
              <a:latin typeface="+mn-ea"/>
            </a:endParaRPr>
          </a:p>
          <a:p>
            <a:pPr marL="0" indent="0" algn="ctr" fontAlgn="base">
              <a:lnSpc>
                <a:spcPct val="150000"/>
              </a:lnSpc>
              <a:buNone/>
            </a:pPr>
            <a:r>
              <a:rPr kumimoji="1" lang="ja-JP" altLang="en-US">
                <a:latin typeface="+mn-ea"/>
              </a:rPr>
              <a:t>↑</a:t>
            </a:r>
            <a:endParaRPr kumimoji="1" lang="en-US" altLang="ja-JP" dirty="0">
              <a:latin typeface="+mn-ea"/>
            </a:endParaRPr>
          </a:p>
          <a:p>
            <a:pPr marL="0" indent="0" algn="ctr" fontAlgn="base">
              <a:lnSpc>
                <a:spcPct val="150000"/>
              </a:lnSpc>
              <a:buNone/>
            </a:pPr>
            <a:r>
              <a:rPr kumimoji="1" lang="ja-JP" altLang="en-US" sz="2400">
                <a:latin typeface="+mn-ea"/>
              </a:rPr>
              <a:t>この個人的な思い</a:t>
            </a:r>
            <a:r>
              <a:rPr lang="ja-JP" altLang="en-US" sz="2400">
                <a:latin typeface="+mn-ea"/>
              </a:rPr>
              <a:t>を持ちながら、</a:t>
            </a:r>
            <a:r>
              <a:rPr kumimoji="1" lang="ja-JP" altLang="en-US" sz="2400">
                <a:latin typeface="+mn-ea"/>
              </a:rPr>
              <a:t>いろいろな人の声を聞き、</a:t>
            </a:r>
            <a:endParaRPr kumimoji="1" lang="en-US" altLang="ja-JP" sz="2400" dirty="0">
              <a:latin typeface="+mn-ea"/>
            </a:endParaRPr>
          </a:p>
          <a:p>
            <a:pPr marL="0" indent="0" algn="ctr" fontAlgn="base">
              <a:lnSpc>
                <a:spcPct val="150000"/>
              </a:lnSpc>
              <a:buNone/>
            </a:pPr>
            <a:r>
              <a:rPr kumimoji="1" lang="ja-JP" altLang="en-US" sz="2400">
                <a:latin typeface="+mn-ea"/>
              </a:rPr>
              <a:t>感じた社会の中での課題。それは</a:t>
            </a:r>
            <a:r>
              <a:rPr kumimoji="1" lang="en-US" altLang="ja-JP" sz="2400" dirty="0">
                <a:latin typeface="+mn-ea"/>
              </a:rPr>
              <a:t>……</a:t>
            </a:r>
            <a:endParaRPr lang="en-US" altLang="ja-JP" sz="2400" dirty="0">
              <a:latin typeface="+mn-ea"/>
            </a:endParaRPr>
          </a:p>
        </p:txBody>
      </p:sp>
    </p:spTree>
    <p:extLst>
      <p:ext uri="{BB962C8B-B14F-4D97-AF65-F5344CB8AC3E}">
        <p14:creationId xmlns:p14="http://schemas.microsoft.com/office/powerpoint/2010/main" val="2728060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D7814B7-12C8-3E44-BD41-6596518FBAC1}"/>
              </a:ext>
            </a:extLst>
          </p:cNvPr>
          <p:cNvSpPr>
            <a:spLocks noGrp="1"/>
          </p:cNvSpPr>
          <p:nvPr>
            <p:ph idx="1"/>
          </p:nvPr>
        </p:nvSpPr>
        <p:spPr>
          <a:xfrm>
            <a:off x="286870" y="1115121"/>
            <a:ext cx="11618259" cy="5514277"/>
          </a:xfrm>
        </p:spPr>
        <p:txBody>
          <a:bodyPr>
            <a:noAutofit/>
          </a:bodyPr>
          <a:lstStyle/>
          <a:p>
            <a:pPr marL="0" indent="0" fontAlgn="base">
              <a:lnSpc>
                <a:spcPct val="150000"/>
              </a:lnSpc>
              <a:buNone/>
            </a:pPr>
            <a:r>
              <a:rPr lang="ja-JP" altLang="en-US" sz="1800">
                <a:effectLst/>
                <a:latin typeface="+mn-ea"/>
                <a:cs typeface="Times New Roman" panose="02020603050405020304" pitchFamily="18" charset="0"/>
              </a:rPr>
              <a:t>課題① </a:t>
            </a:r>
            <a:r>
              <a:rPr lang="ja-JP" altLang="ja-JP" sz="1800">
                <a:effectLst/>
                <a:latin typeface="+mn-ea"/>
                <a:cs typeface="Times New Roman" panose="02020603050405020304" pitchFamily="18" charset="0"/>
              </a:rPr>
              <a:t>認知症</a:t>
            </a:r>
            <a:r>
              <a:rPr lang="ja-JP" altLang="en-US" sz="1800">
                <a:latin typeface="+mn-ea"/>
                <a:cs typeface="Times New Roman" panose="02020603050405020304" pitchFamily="18" charset="0"/>
              </a:rPr>
              <a:t>と診断されたあと</a:t>
            </a:r>
            <a:r>
              <a:rPr lang="ja-JP" altLang="en-US" sz="1800">
                <a:solidFill>
                  <a:srgbClr val="FF0000"/>
                </a:solidFill>
                <a:latin typeface="+mn-ea"/>
                <a:cs typeface="Times New Roman" panose="02020603050405020304" pitchFamily="18" charset="0"/>
              </a:rPr>
              <a:t>不安を抱えている本人</a:t>
            </a:r>
            <a:r>
              <a:rPr lang="ja-JP" altLang="en-US" sz="1800">
                <a:solidFill>
                  <a:srgbClr val="FF0000"/>
                </a:solidFill>
                <a:effectLst/>
                <a:latin typeface="+mn-ea"/>
                <a:cs typeface="Times New Roman" panose="02020603050405020304" pitchFamily="18" charset="0"/>
              </a:rPr>
              <a:t>と家族</a:t>
            </a:r>
            <a:r>
              <a:rPr lang="ja-JP" altLang="ja-JP" sz="1800">
                <a:solidFill>
                  <a:srgbClr val="FF0000"/>
                </a:solidFill>
                <a:effectLst/>
                <a:latin typeface="+mn-ea"/>
                <a:cs typeface="Times New Roman" panose="02020603050405020304" pitchFamily="18" charset="0"/>
              </a:rPr>
              <a:t>が安心して</a:t>
            </a:r>
            <a:r>
              <a:rPr lang="ja-JP" altLang="en-US" sz="1800">
                <a:solidFill>
                  <a:srgbClr val="FF0000"/>
                </a:solidFill>
                <a:latin typeface="+mn-ea"/>
                <a:cs typeface="Times New Roman" panose="02020603050405020304" pitchFamily="18" charset="0"/>
              </a:rPr>
              <a:t>過ごせる</a:t>
            </a:r>
            <a:r>
              <a:rPr lang="ja-JP" altLang="ja-JP" sz="1800">
                <a:solidFill>
                  <a:srgbClr val="FF0000"/>
                </a:solidFill>
                <a:effectLst/>
                <a:latin typeface="+mn-ea"/>
                <a:cs typeface="Times New Roman" panose="02020603050405020304" pitchFamily="18" charset="0"/>
              </a:rPr>
              <a:t>場所</a:t>
            </a:r>
            <a:r>
              <a:rPr lang="ja-JP" altLang="en-US" sz="1800">
                <a:solidFill>
                  <a:srgbClr val="FF0000"/>
                </a:solidFill>
                <a:effectLst/>
                <a:latin typeface="+mn-ea"/>
                <a:cs typeface="Times New Roman" panose="02020603050405020304" pitchFamily="18" charset="0"/>
              </a:rPr>
              <a:t>が必要なのに不足</a:t>
            </a:r>
            <a:r>
              <a:rPr lang="ja-JP" altLang="en-US" sz="1800">
                <a:effectLst/>
                <a:latin typeface="+mn-ea"/>
                <a:cs typeface="Times New Roman" panose="02020603050405020304" pitchFamily="18" charset="0"/>
              </a:rPr>
              <a:t>している。</a:t>
            </a:r>
            <a:r>
              <a:rPr lang="ja-JP" altLang="en-US" sz="1800">
                <a:latin typeface="+mn-ea"/>
                <a:cs typeface="Times New Roman" panose="02020603050405020304" pitchFamily="18" charset="0"/>
              </a:rPr>
              <a:t>（</a:t>
            </a:r>
            <a:r>
              <a:rPr lang="ja-JP" altLang="en-US" sz="1800" b="0" i="0" strike="noStrike">
                <a:effectLst/>
                <a:latin typeface="+mn-ea"/>
              </a:rPr>
              <a:t>とくに初期のころの関わり</a:t>
            </a:r>
            <a:r>
              <a:rPr lang="en-US" altLang="ja-JP" sz="1800" b="0" i="0" strike="noStrike" dirty="0">
                <a:effectLst/>
                <a:latin typeface="+mn-ea"/>
              </a:rPr>
              <a:t>『</a:t>
            </a:r>
            <a:r>
              <a:rPr lang="ja-JP" altLang="en-US" sz="1800" b="0" i="0" strike="noStrike">
                <a:effectLst/>
                <a:latin typeface="+mn-ea"/>
              </a:rPr>
              <a:t>初期支援</a:t>
            </a:r>
            <a:r>
              <a:rPr lang="en-US" altLang="ja-JP" sz="1800" b="0" i="0" strike="noStrike" dirty="0">
                <a:effectLst/>
                <a:latin typeface="+mn-ea"/>
              </a:rPr>
              <a:t>』</a:t>
            </a:r>
            <a:r>
              <a:rPr lang="ja-JP" altLang="en-US" sz="1800" b="0" i="0" strike="noStrike">
                <a:effectLst/>
                <a:latin typeface="+mn-ea"/>
              </a:rPr>
              <a:t>がとても重要であるが、不足している）</a:t>
            </a:r>
            <a:endParaRPr kumimoji="1" lang="en-US" altLang="ja-JP" sz="1800" dirty="0">
              <a:latin typeface="+mn-ea"/>
            </a:endParaRPr>
          </a:p>
          <a:p>
            <a:pPr marL="0" indent="0" fontAlgn="base">
              <a:lnSpc>
                <a:spcPct val="150000"/>
              </a:lnSpc>
              <a:buNone/>
            </a:pPr>
            <a:r>
              <a:rPr lang="ja-JP" altLang="en-US" sz="1800">
                <a:latin typeface="+mn-ea"/>
                <a:cs typeface="Times New Roman" panose="02020603050405020304" pitchFamily="18" charset="0"/>
              </a:rPr>
              <a:t>課題</a:t>
            </a:r>
            <a:r>
              <a:rPr lang="en-US" altLang="ja-JP" sz="1800" dirty="0">
                <a:latin typeface="+mn-ea"/>
                <a:cs typeface="Times New Roman" panose="02020603050405020304" pitchFamily="18" charset="0"/>
              </a:rPr>
              <a:t>②</a:t>
            </a:r>
            <a:r>
              <a:rPr lang="ja-JP" altLang="en-US" sz="1800">
                <a:solidFill>
                  <a:srgbClr val="FF0000"/>
                </a:solidFill>
                <a:latin typeface="+mn-ea"/>
                <a:cs typeface="Times New Roman" panose="02020603050405020304" pitchFamily="18" charset="0"/>
              </a:rPr>
              <a:t> 古い認知症観</a:t>
            </a:r>
            <a:r>
              <a:rPr lang="ja-JP" altLang="en-US" sz="1800">
                <a:latin typeface="+mn-ea"/>
                <a:cs typeface="Times New Roman" panose="02020603050405020304" pitchFamily="18" charset="0"/>
              </a:rPr>
              <a:t>が世の中に広がっていることで、偏見が生まれている。（地域での認知症の人への理解が乏しい）。このことが、課題①の理由の一つにもなっている。</a:t>
            </a:r>
            <a:endParaRPr lang="en-US" altLang="ja-JP" sz="1800" dirty="0">
              <a:effectLst/>
              <a:latin typeface="+mn-ea"/>
              <a:cs typeface="Times New Roman" panose="02020603050405020304" pitchFamily="18" charset="0"/>
            </a:endParaRPr>
          </a:p>
          <a:p>
            <a:pPr marL="0" indent="0" fontAlgn="base">
              <a:lnSpc>
                <a:spcPct val="150000"/>
              </a:lnSpc>
              <a:buNone/>
            </a:pPr>
            <a:endParaRPr lang="en-US" altLang="ja-JP" sz="1800" dirty="0">
              <a:latin typeface="Century" panose="02040604050505020304" pitchFamily="18" charset="0"/>
              <a:ea typeface="ＭＳ 明朝" panose="02020609040205080304" pitchFamily="49" charset="-128"/>
              <a:cs typeface="Times New Roman" panose="02020603050405020304" pitchFamily="18" charset="0"/>
            </a:endParaRPr>
          </a:p>
          <a:p>
            <a:pPr marL="0" indent="0" fontAlgn="base">
              <a:lnSpc>
                <a:spcPct val="150000"/>
              </a:lnSpc>
              <a:buNone/>
            </a:pPr>
            <a:r>
              <a:rPr lang="ja-JP" altLang="en-US" sz="1800">
                <a:latin typeface="+mn-ea"/>
                <a:cs typeface="Times New Roman" panose="02020603050405020304" pitchFamily="18" charset="0"/>
              </a:rPr>
              <a:t>実際に</a:t>
            </a:r>
            <a:r>
              <a:rPr lang="en-US" altLang="ja-JP" sz="1800" dirty="0">
                <a:latin typeface="+mn-ea"/>
                <a:cs typeface="Times New Roman" panose="02020603050405020304" pitchFamily="18" charset="0"/>
              </a:rPr>
              <a:t>……</a:t>
            </a:r>
          </a:p>
          <a:p>
            <a:pPr marL="0" indent="0" fontAlgn="base">
              <a:lnSpc>
                <a:spcPct val="150000"/>
              </a:lnSpc>
              <a:buNone/>
            </a:pPr>
            <a:r>
              <a:rPr lang="ja-JP" altLang="en-US" sz="1800">
                <a:effectLst/>
                <a:latin typeface="+mn-ea"/>
                <a:cs typeface="Times New Roman" panose="02020603050405020304" pitchFamily="18" charset="0"/>
              </a:rPr>
              <a:t>▶︎</a:t>
            </a:r>
            <a:r>
              <a:rPr lang="ja-JP" altLang="ja-JP" sz="1800">
                <a:effectLst/>
                <a:latin typeface="+mn-ea"/>
                <a:cs typeface="Times New Roman" panose="02020603050405020304" pitchFamily="18" charset="0"/>
              </a:rPr>
              <a:t>認知症と診断されたことにより、</a:t>
            </a:r>
            <a:r>
              <a:rPr lang="ja-JP" altLang="ja-JP" sz="1800" u="sng">
                <a:effectLst/>
                <a:latin typeface="+mn-ea"/>
                <a:cs typeface="Times New Roman" panose="02020603050405020304" pitchFamily="18" charset="0"/>
              </a:rPr>
              <a:t>出かけられる場所が減ったり、人と会うことが少なくなったり</a:t>
            </a:r>
            <a:r>
              <a:rPr lang="ja-JP" altLang="en-US" sz="1800">
                <a:effectLst/>
                <a:latin typeface="+mn-ea"/>
                <a:cs typeface="Times New Roman" panose="02020603050405020304" pitchFamily="18" charset="0"/>
              </a:rPr>
              <a:t>している。</a:t>
            </a:r>
            <a:endParaRPr lang="en-US" altLang="ja-JP" sz="1800" dirty="0">
              <a:effectLst/>
              <a:latin typeface="+mn-ea"/>
              <a:cs typeface="Times New Roman" panose="02020603050405020304" pitchFamily="18" charset="0"/>
            </a:endParaRPr>
          </a:p>
          <a:p>
            <a:pPr marL="0" indent="0" fontAlgn="base">
              <a:lnSpc>
                <a:spcPct val="150000"/>
              </a:lnSpc>
              <a:buNone/>
            </a:pPr>
            <a:r>
              <a:rPr lang="ja-JP" altLang="en-US" sz="1800">
                <a:effectLst/>
                <a:latin typeface="+mn-ea"/>
                <a:cs typeface="Times New Roman" panose="02020603050405020304" pitchFamily="18" charset="0"/>
              </a:rPr>
              <a:t>▶︎</a:t>
            </a:r>
            <a:r>
              <a:rPr lang="ja-JP" altLang="en-US" sz="1800" u="sng">
                <a:effectLst/>
                <a:latin typeface="+mn-ea"/>
                <a:cs typeface="Times New Roman" panose="02020603050405020304" pitchFamily="18" charset="0"/>
              </a:rPr>
              <a:t>本人と家族の「不安」を解消する機会（場所）がない</a:t>
            </a:r>
            <a:r>
              <a:rPr lang="ja-JP" altLang="en-US" sz="1800">
                <a:effectLst/>
                <a:latin typeface="+mn-ea"/>
                <a:cs typeface="Times New Roman" panose="02020603050405020304" pitchFamily="18" charset="0"/>
              </a:rPr>
              <a:t>。これにより、本人</a:t>
            </a:r>
            <a:r>
              <a:rPr lang="ja-JP" altLang="en-US" sz="1800">
                <a:latin typeface="+mn-ea"/>
                <a:cs typeface="Times New Roman" panose="02020603050405020304" pitchFamily="18" charset="0"/>
              </a:rPr>
              <a:t>にうつ、不眠、意欲低下、厳しい言葉を発するなど、</a:t>
            </a:r>
            <a:r>
              <a:rPr lang="en-US" altLang="ja-JP" sz="1800" u="sng" dirty="0">
                <a:effectLst/>
                <a:latin typeface="+mn-ea"/>
                <a:cs typeface="Times New Roman" panose="02020603050405020304" pitchFamily="18" charset="0"/>
              </a:rPr>
              <a:t>BPSD</a:t>
            </a:r>
            <a:r>
              <a:rPr lang="ja-JP" altLang="en-US" sz="1800" u="sng">
                <a:latin typeface="+mn-ea"/>
                <a:cs typeface="Times New Roman" panose="02020603050405020304" pitchFamily="18" charset="0"/>
              </a:rPr>
              <a:t>（認知症の行動心理症状、チャレンジング行動）が現れやすくなる</a:t>
            </a:r>
            <a:r>
              <a:rPr lang="ja-JP" altLang="en-US" sz="1800">
                <a:latin typeface="+mn-ea"/>
                <a:cs typeface="Times New Roman" panose="02020603050405020304" pitchFamily="18" charset="0"/>
              </a:rPr>
              <a:t>と言われる。また、</a:t>
            </a:r>
            <a:r>
              <a:rPr lang="ja-JP" altLang="en-US" sz="1800" u="sng">
                <a:latin typeface="+mn-ea"/>
                <a:cs typeface="Times New Roman" panose="02020603050405020304" pitchFamily="18" charset="0"/>
              </a:rPr>
              <a:t>本人と家族の関係が悪化</a:t>
            </a:r>
            <a:r>
              <a:rPr lang="ja-JP" altLang="en-US" sz="1800">
                <a:latin typeface="+mn-ea"/>
                <a:cs typeface="Times New Roman" panose="02020603050405020304" pitchFamily="18" charset="0"/>
              </a:rPr>
              <a:t>する可能性も考えられる。</a:t>
            </a:r>
            <a:endParaRPr lang="en-US" altLang="ja-JP" sz="1800" dirty="0">
              <a:latin typeface="+mn-ea"/>
              <a:cs typeface="Times New Roman" panose="02020603050405020304" pitchFamily="18" charset="0"/>
            </a:endParaRPr>
          </a:p>
          <a:p>
            <a:pPr marL="0" indent="0" fontAlgn="base">
              <a:lnSpc>
                <a:spcPct val="150000"/>
              </a:lnSpc>
              <a:buNone/>
            </a:pPr>
            <a:r>
              <a:rPr lang="ja-JP" altLang="en-US" sz="1800">
                <a:latin typeface="+mn-ea"/>
                <a:cs typeface="Times New Roman" panose="02020603050405020304" pitchFamily="18" charset="0"/>
              </a:rPr>
              <a:t>▶︎古い認知症観による自身の、地域の偏見から、</a:t>
            </a:r>
            <a:r>
              <a:rPr lang="ja-JP" altLang="en-US" sz="1800" u="sng">
                <a:latin typeface="+mn-ea"/>
                <a:cs typeface="Times New Roman" panose="02020603050405020304" pitchFamily="18" charset="0"/>
              </a:rPr>
              <a:t>診断後に絶望を感じる</a:t>
            </a:r>
            <a:r>
              <a:rPr lang="ja-JP" altLang="en-US" sz="1800">
                <a:latin typeface="+mn-ea"/>
                <a:cs typeface="Times New Roman" panose="02020603050405020304" pitchFamily="18" charset="0"/>
              </a:rPr>
              <a:t>本人や家族が多くいる。</a:t>
            </a:r>
            <a:endParaRPr lang="en-US" altLang="ja-JP" sz="1800" dirty="0">
              <a:effectLst/>
              <a:latin typeface="+mn-ea"/>
              <a:cs typeface="Times New Roman" panose="02020603050405020304" pitchFamily="18" charset="0"/>
            </a:endParaRPr>
          </a:p>
          <a:p>
            <a:pPr marL="0" indent="0" fontAlgn="base">
              <a:lnSpc>
                <a:spcPct val="150000"/>
              </a:lnSpc>
              <a:buNone/>
            </a:pPr>
            <a:endParaRPr lang="en-US" altLang="ja-JP" sz="1800" dirty="0">
              <a:latin typeface="Century" panose="02040604050505020304" pitchFamily="18" charset="0"/>
              <a:ea typeface="ＭＳ 明朝" panose="02020609040205080304" pitchFamily="49" charset="-128"/>
              <a:cs typeface="Times New Roman" panose="02020603050405020304" pitchFamily="18" charset="0"/>
            </a:endParaRPr>
          </a:p>
        </p:txBody>
      </p:sp>
      <p:sp>
        <p:nvSpPr>
          <p:cNvPr id="2" name="フレーム 1">
            <a:extLst>
              <a:ext uri="{FF2B5EF4-FFF2-40B4-BE49-F238E27FC236}">
                <a16:creationId xmlns:a16="http://schemas.microsoft.com/office/drawing/2014/main" id="{6DDD29E7-6F0D-0E85-E190-2A4FF10B8EE5}"/>
              </a:ext>
            </a:extLst>
          </p:cNvPr>
          <p:cNvSpPr/>
          <p:nvPr/>
        </p:nvSpPr>
        <p:spPr>
          <a:xfrm>
            <a:off x="0" y="796514"/>
            <a:ext cx="12192000" cy="2632486"/>
          </a:xfrm>
          <a:prstGeom prst="frame">
            <a:avLst/>
          </a:prstGeom>
          <a:ln w="19050"/>
        </p:spPr>
        <p:style>
          <a:lnRef idx="3">
            <a:schemeClr val="lt1"/>
          </a:lnRef>
          <a:fillRef idx="1">
            <a:schemeClr val="accent6"/>
          </a:fillRef>
          <a:effectRef idx="1">
            <a:schemeClr val="accent6"/>
          </a:effectRef>
          <a:fontRef idx="minor">
            <a:schemeClr val="lt1"/>
          </a:fontRef>
        </p:style>
        <p:txBody>
          <a:bodyPr rtlCol="0" anchor="ctr"/>
          <a:lstStyle/>
          <a:p>
            <a:pPr algn="ctr"/>
            <a:endParaRPr kumimoji="1" lang="ja-JP" altLang="en-US">
              <a:ln w="0"/>
              <a:solidFill>
                <a:schemeClr val="tx1"/>
              </a:solidFill>
              <a:effectLst>
                <a:outerShdw blurRad="38100" dist="19050" dir="2700000" algn="tl" rotWithShape="0">
                  <a:schemeClr val="dk1">
                    <a:alpha val="40000"/>
                  </a:schemeClr>
                </a:outerShdw>
              </a:effectLst>
            </a:endParaRPr>
          </a:p>
        </p:txBody>
      </p:sp>
      <p:sp>
        <p:nvSpPr>
          <p:cNvPr id="4" name="テキスト ボックス 3">
            <a:extLst>
              <a:ext uri="{FF2B5EF4-FFF2-40B4-BE49-F238E27FC236}">
                <a16:creationId xmlns:a16="http://schemas.microsoft.com/office/drawing/2014/main" id="{842B2536-8A4C-E032-937A-6A51D8124B3A}"/>
              </a:ext>
            </a:extLst>
          </p:cNvPr>
          <p:cNvSpPr txBox="1"/>
          <p:nvPr/>
        </p:nvSpPr>
        <p:spPr>
          <a:xfrm>
            <a:off x="5542001" y="110716"/>
            <a:ext cx="1107996" cy="646331"/>
          </a:xfrm>
          <a:prstGeom prst="rect">
            <a:avLst/>
          </a:prstGeom>
          <a:noFill/>
        </p:spPr>
        <p:txBody>
          <a:bodyPr wrap="none" rtlCol="0">
            <a:spAutoFit/>
          </a:bodyPr>
          <a:lstStyle/>
          <a:p>
            <a:r>
              <a:rPr kumimoji="1" lang="ja-JP" altLang="en-US" sz="3600">
                <a:latin typeface="MS PGothic" panose="020B0600070205080204" pitchFamily="34" charset="-128"/>
                <a:ea typeface="MS PGothic" panose="020B0600070205080204" pitchFamily="34" charset="-128"/>
              </a:rPr>
              <a:t>課題</a:t>
            </a:r>
          </a:p>
        </p:txBody>
      </p:sp>
    </p:spTree>
    <p:extLst>
      <p:ext uri="{BB962C8B-B14F-4D97-AF65-F5344CB8AC3E}">
        <p14:creationId xmlns:p14="http://schemas.microsoft.com/office/powerpoint/2010/main" val="3646038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D7814B7-12C8-3E44-BD41-6596518FBAC1}"/>
              </a:ext>
            </a:extLst>
          </p:cNvPr>
          <p:cNvSpPr>
            <a:spLocks noGrp="1"/>
          </p:cNvSpPr>
          <p:nvPr>
            <p:ph idx="1"/>
          </p:nvPr>
        </p:nvSpPr>
        <p:spPr>
          <a:xfrm>
            <a:off x="286870" y="1115121"/>
            <a:ext cx="11618259" cy="5514277"/>
          </a:xfrm>
        </p:spPr>
        <p:txBody>
          <a:bodyPr>
            <a:noAutofit/>
          </a:bodyPr>
          <a:lstStyle/>
          <a:p>
            <a:pPr marL="0" indent="0" fontAlgn="base">
              <a:lnSpc>
                <a:spcPct val="150000"/>
              </a:lnSpc>
              <a:buNone/>
            </a:pPr>
            <a:r>
              <a:rPr lang="ja-JP" altLang="en-US" sz="1800">
                <a:latin typeface="+mn-ea"/>
                <a:cs typeface="Times New Roman" panose="02020603050405020304" pitchFamily="18" charset="0"/>
              </a:rPr>
              <a:t>◎</a:t>
            </a:r>
            <a:r>
              <a:rPr lang="ja-JP" altLang="ja-JP" sz="1800">
                <a:effectLst/>
                <a:latin typeface="+mn-ea"/>
                <a:cs typeface="Times New Roman" panose="02020603050405020304" pitchFamily="18" charset="0"/>
              </a:rPr>
              <a:t>認知症</a:t>
            </a:r>
            <a:r>
              <a:rPr lang="ja-JP" altLang="en-US" sz="1800">
                <a:latin typeface="+mn-ea"/>
                <a:cs typeface="Times New Roman" panose="02020603050405020304" pitchFamily="18" charset="0"/>
              </a:rPr>
              <a:t>と診断されたあと、不安を抱えている本人</a:t>
            </a:r>
            <a:r>
              <a:rPr lang="ja-JP" altLang="en-US" sz="1800">
                <a:effectLst/>
                <a:latin typeface="+mn-ea"/>
                <a:cs typeface="Times New Roman" panose="02020603050405020304" pitchFamily="18" charset="0"/>
              </a:rPr>
              <a:t>と家族</a:t>
            </a:r>
            <a:r>
              <a:rPr lang="ja-JP" altLang="ja-JP" sz="1800">
                <a:effectLst/>
                <a:latin typeface="+mn-ea"/>
                <a:cs typeface="Times New Roman" panose="02020603050405020304" pitchFamily="18" charset="0"/>
              </a:rPr>
              <a:t>が安心して過ごすことができる場所</a:t>
            </a:r>
            <a:r>
              <a:rPr lang="ja-JP" altLang="en-US" sz="1800">
                <a:effectLst/>
                <a:latin typeface="+mn-ea"/>
                <a:cs typeface="Times New Roman" panose="02020603050405020304" pitchFamily="18" charset="0"/>
              </a:rPr>
              <a:t>を増やしたい</a:t>
            </a:r>
            <a:endParaRPr lang="en-US" altLang="ja-JP" sz="1800" dirty="0">
              <a:effectLst/>
              <a:latin typeface="+mn-ea"/>
              <a:cs typeface="Times New Roman" panose="02020603050405020304" pitchFamily="18" charset="0"/>
            </a:endParaRPr>
          </a:p>
          <a:p>
            <a:pPr marL="0" indent="0" fontAlgn="base">
              <a:lnSpc>
                <a:spcPct val="150000"/>
              </a:lnSpc>
              <a:buNone/>
            </a:pPr>
            <a:r>
              <a:rPr lang="ja-JP" altLang="en-US" sz="1800">
                <a:latin typeface="+mn-ea"/>
                <a:cs typeface="Times New Roman" panose="02020603050405020304" pitchFamily="18" charset="0"/>
              </a:rPr>
              <a:t>◎</a:t>
            </a:r>
            <a:r>
              <a:rPr lang="ja-JP" altLang="en-US" sz="1800">
                <a:effectLst/>
                <a:latin typeface="+mn-ea"/>
                <a:cs typeface="Times New Roman" panose="02020603050405020304" pitchFamily="18" charset="0"/>
              </a:rPr>
              <a:t>古い認知症観から新しい認知症観へと、</a:t>
            </a:r>
            <a:r>
              <a:rPr lang="ja-JP" altLang="en-US" sz="1800">
                <a:latin typeface="+mn-ea"/>
                <a:cs typeface="Times New Roman" panose="02020603050405020304" pitchFamily="18" charset="0"/>
              </a:rPr>
              <a:t>変えていきたい</a:t>
            </a:r>
            <a:endParaRPr lang="en-US" altLang="ja-JP" sz="1800" dirty="0">
              <a:effectLst/>
              <a:latin typeface="+mn-ea"/>
              <a:cs typeface="Times New Roman" panose="02020603050405020304" pitchFamily="18" charset="0"/>
            </a:endParaRPr>
          </a:p>
          <a:p>
            <a:pPr marL="0" indent="0" fontAlgn="base">
              <a:lnSpc>
                <a:spcPct val="150000"/>
              </a:lnSpc>
              <a:buNone/>
            </a:pPr>
            <a:endParaRPr lang="en-US" altLang="ja-JP" sz="1800" dirty="0">
              <a:latin typeface="Century" panose="02040604050505020304" pitchFamily="18" charset="0"/>
              <a:ea typeface="ＭＳ 明朝" panose="02020609040205080304" pitchFamily="49" charset="-128"/>
              <a:cs typeface="Times New Roman" panose="02020603050405020304" pitchFamily="18" charset="0"/>
            </a:endParaRPr>
          </a:p>
          <a:p>
            <a:pPr marL="0" indent="0" algn="ctr" fontAlgn="base">
              <a:lnSpc>
                <a:spcPct val="150000"/>
              </a:lnSpc>
              <a:buNone/>
            </a:pPr>
            <a:r>
              <a:rPr lang="ja-JP" altLang="en-US" sz="1400">
                <a:solidFill>
                  <a:srgbClr val="000000"/>
                </a:solidFill>
                <a:effectLst/>
                <a:latin typeface="+mn-ea"/>
              </a:rPr>
              <a:t>認知症施策推進基本計画　令和６年 </a:t>
            </a:r>
            <a:r>
              <a:rPr lang="en-US" altLang="ja-JP" sz="1400" dirty="0">
                <a:solidFill>
                  <a:srgbClr val="000000"/>
                </a:solidFill>
                <a:effectLst/>
                <a:latin typeface="+mn-ea"/>
              </a:rPr>
              <a:t>12 </a:t>
            </a:r>
            <a:r>
              <a:rPr lang="ja-JP" altLang="en-US" sz="1400">
                <a:solidFill>
                  <a:srgbClr val="000000"/>
                </a:solidFill>
                <a:effectLst/>
                <a:latin typeface="+mn-ea"/>
              </a:rPr>
              <a:t>月</a:t>
            </a:r>
          </a:p>
          <a:p>
            <a:pPr marL="0" indent="0">
              <a:buNone/>
            </a:pPr>
            <a:r>
              <a:rPr lang="ja-JP" altLang="en-US" sz="1400">
                <a:solidFill>
                  <a:srgbClr val="000000"/>
                </a:solidFill>
                <a:effectLst/>
                <a:latin typeface="+mn-ea"/>
              </a:rPr>
              <a:t>前文は、以下の５つの柱がある</a:t>
            </a:r>
          </a:p>
          <a:p>
            <a:pPr marL="0" indent="0">
              <a:buNone/>
            </a:pPr>
            <a:r>
              <a:rPr lang="ja-JP" altLang="en-US" sz="1400">
                <a:solidFill>
                  <a:srgbClr val="000000"/>
                </a:solidFill>
                <a:effectLst/>
                <a:latin typeface="+mn-ea"/>
              </a:rPr>
              <a:t>①誰もが認知症になり得る／自分ごととして考える時代へ</a:t>
            </a:r>
            <a:endParaRPr lang="en-US" altLang="ja-JP" sz="1400" dirty="0">
              <a:solidFill>
                <a:srgbClr val="000000"/>
              </a:solidFill>
              <a:latin typeface="+mn-ea"/>
            </a:endParaRPr>
          </a:p>
          <a:p>
            <a:pPr marL="0" indent="0">
              <a:buNone/>
            </a:pPr>
            <a:r>
              <a:rPr lang="en-US" altLang="ja-JP" sz="1400" dirty="0">
                <a:solidFill>
                  <a:srgbClr val="000000"/>
                </a:solidFill>
                <a:effectLst/>
                <a:latin typeface="+mn-ea"/>
              </a:rPr>
              <a:t>②</a:t>
            </a:r>
            <a:r>
              <a:rPr lang="ja-JP" altLang="en-US" sz="1400">
                <a:solidFill>
                  <a:srgbClr val="000000"/>
                </a:solidFill>
                <a:effectLst/>
                <a:latin typeface="+mn-ea"/>
              </a:rPr>
              <a:t>基本法に基づく認知症施策の新たな展開、共生社会の実現</a:t>
            </a:r>
          </a:p>
          <a:p>
            <a:pPr marL="0" indent="0">
              <a:buNone/>
            </a:pPr>
            <a:r>
              <a:rPr lang="en-US" altLang="ja-JP" sz="1400" dirty="0">
                <a:solidFill>
                  <a:srgbClr val="000000"/>
                </a:solidFill>
                <a:latin typeface="+mn-ea"/>
              </a:rPr>
              <a:t>③</a:t>
            </a:r>
            <a:r>
              <a:rPr lang="ja-JP" altLang="en-US" sz="1400">
                <a:solidFill>
                  <a:srgbClr val="000000"/>
                </a:solidFill>
                <a:effectLst/>
                <a:latin typeface="+mn-ea"/>
              </a:rPr>
              <a:t>「新しい認知症観」に立つ</a:t>
            </a:r>
            <a:endParaRPr lang="en-US" altLang="ja-JP" sz="1400" dirty="0">
              <a:solidFill>
                <a:srgbClr val="000000"/>
              </a:solidFill>
              <a:effectLst/>
              <a:latin typeface="+mn-ea"/>
            </a:endParaRPr>
          </a:p>
          <a:p>
            <a:pPr marL="0" indent="0">
              <a:buNone/>
            </a:pPr>
            <a:r>
              <a:rPr lang="ja-JP" altLang="en-US" sz="1400">
                <a:solidFill>
                  <a:srgbClr val="000000"/>
                </a:solidFill>
                <a:effectLst/>
                <a:latin typeface="+mn-ea"/>
              </a:rPr>
              <a:t>○ ここで示された「新しい認知症観」とは、認知症になったら何もできなくなるのではなく、 </a:t>
            </a:r>
            <a:r>
              <a:rPr lang="ja-JP" altLang="en-US" sz="1400">
                <a:solidFill>
                  <a:srgbClr val="FF0000"/>
                </a:solidFill>
                <a:effectLst/>
                <a:latin typeface="+mn-ea"/>
              </a:rPr>
              <a:t>認知症になってからも、一人一人が個人としてできること・やりたいことがあり、住み慣れた地域で仲間等とつながりながら、希望を持って自分らしく暮らし続けることができるという考え方</a:t>
            </a:r>
            <a:r>
              <a:rPr lang="ja-JP" altLang="en-US" sz="1400">
                <a:solidFill>
                  <a:srgbClr val="000000"/>
                </a:solidFill>
                <a:effectLst/>
                <a:latin typeface="+mn-ea"/>
              </a:rPr>
              <a:t>である。 認知症の人を含めた</a:t>
            </a:r>
            <a:r>
              <a:rPr lang="ja-JP" altLang="en-US" sz="1400">
                <a:effectLst/>
                <a:latin typeface="+mn-ea"/>
              </a:rPr>
              <a:t>国民一人一人が「新しい認知症観」に立ち、認知症の人が自らの意思によって、多様な主体と共に、日常生活及び社会生活を営むことができる共生社会を創り上げていく必要がある</a:t>
            </a:r>
            <a:r>
              <a:rPr lang="ja-JP" altLang="en-US" sz="1400">
                <a:solidFill>
                  <a:srgbClr val="000000"/>
                </a:solidFill>
                <a:effectLst/>
                <a:latin typeface="+mn-ea"/>
              </a:rPr>
              <a:t>。 認知症の人が、認知症の状況に応じて、最期まで自分らしく暮らせるよう、周囲の人の支えも得ながら、認知症の人の尊厳を保持できるようにすることが重要である。</a:t>
            </a:r>
          </a:p>
          <a:p>
            <a:pPr marL="0" indent="0">
              <a:buNone/>
            </a:pPr>
            <a:r>
              <a:rPr lang="en-US" altLang="ja-JP" sz="1400" dirty="0">
                <a:solidFill>
                  <a:srgbClr val="000000"/>
                </a:solidFill>
                <a:latin typeface="+mn-ea"/>
              </a:rPr>
              <a:t>④</a:t>
            </a:r>
            <a:r>
              <a:rPr lang="ja-JP" altLang="en-US" sz="1400">
                <a:solidFill>
                  <a:srgbClr val="000000"/>
                </a:solidFill>
                <a:effectLst/>
                <a:latin typeface="+mn-ea"/>
              </a:rPr>
              <a:t>認知症の人と家族等が参画し、共に施策を立案、実施、評価する</a:t>
            </a:r>
          </a:p>
          <a:p>
            <a:pPr marL="0" indent="0">
              <a:buNone/>
            </a:pPr>
            <a:r>
              <a:rPr lang="ja-JP" altLang="en-US" sz="1400">
                <a:solidFill>
                  <a:srgbClr val="000000"/>
                </a:solidFill>
                <a:latin typeface="+mn-ea"/>
              </a:rPr>
              <a:t>⑤</a:t>
            </a:r>
            <a:r>
              <a:rPr lang="ja-JP" altLang="en-US" sz="1400">
                <a:solidFill>
                  <a:srgbClr val="000000"/>
                </a:solidFill>
                <a:effectLst/>
                <a:latin typeface="+mn-ea"/>
              </a:rPr>
              <a:t>認知症の人の地域生活継続のために、多様な主体が連携・協働する</a:t>
            </a:r>
            <a:endParaRPr lang="en-US" altLang="ja-JP" sz="1400" dirty="0">
              <a:solidFill>
                <a:srgbClr val="000000"/>
              </a:solidFill>
              <a:effectLst/>
              <a:latin typeface="+mn-ea"/>
            </a:endParaRPr>
          </a:p>
          <a:p>
            <a:pPr marL="0" indent="0">
              <a:buNone/>
            </a:pPr>
            <a:r>
              <a:rPr lang="ja-JP" altLang="en-US" sz="1400">
                <a:solidFill>
                  <a:srgbClr val="000000"/>
                </a:solidFill>
                <a:effectLst/>
                <a:latin typeface="+mn-ea"/>
              </a:rPr>
              <a:t>○</a:t>
            </a:r>
            <a:r>
              <a:rPr lang="ja-JP" altLang="en-US" sz="1400">
                <a:solidFill>
                  <a:srgbClr val="FF0000"/>
                </a:solidFill>
                <a:effectLst/>
                <a:latin typeface="+mn-ea"/>
              </a:rPr>
              <a:t>地域における認知症施策の実施に当たり、認知症の人ができる限りこれまでの地域生活を継続できるよう、企業等も含め、認知症の人の生活に関わる多様な主体が連携・協働して取り組んでいく</a:t>
            </a:r>
            <a:r>
              <a:rPr lang="ja-JP" altLang="en-US" sz="1400">
                <a:solidFill>
                  <a:srgbClr val="000000"/>
                </a:solidFill>
                <a:effectLst/>
                <a:latin typeface="+mn-ea"/>
              </a:rPr>
              <a:t>。</a:t>
            </a:r>
          </a:p>
          <a:p>
            <a:pPr marL="0" indent="0">
              <a:buNone/>
            </a:pPr>
            <a:endParaRPr lang="en-US" altLang="ja-JP" sz="1400" dirty="0">
              <a:solidFill>
                <a:srgbClr val="000000"/>
              </a:solidFill>
              <a:effectLst/>
              <a:latin typeface="Helvetica" pitchFamily="2" charset="0"/>
            </a:endParaRPr>
          </a:p>
          <a:p>
            <a:pPr marL="0" indent="0">
              <a:buNone/>
            </a:pPr>
            <a:endParaRPr lang="en-US" altLang="ja-JP" sz="800" dirty="0">
              <a:solidFill>
                <a:srgbClr val="000000"/>
              </a:solidFill>
              <a:latin typeface="Helvetica" pitchFamily="2" charset="0"/>
            </a:endParaRPr>
          </a:p>
          <a:p>
            <a:pPr marL="0" indent="0">
              <a:buNone/>
            </a:pPr>
            <a:endParaRPr lang="ja-JP" altLang="en-US" sz="800">
              <a:solidFill>
                <a:srgbClr val="000000"/>
              </a:solidFill>
              <a:effectLst/>
              <a:latin typeface="Helvetica" pitchFamily="2" charset="0"/>
            </a:endParaRPr>
          </a:p>
          <a:p>
            <a:endParaRPr lang="ja-JP" altLang="en-US" sz="1000">
              <a:solidFill>
                <a:srgbClr val="000000"/>
              </a:solidFill>
              <a:effectLst/>
              <a:latin typeface="Helvetica" pitchFamily="2" charset="0"/>
            </a:endParaRPr>
          </a:p>
          <a:p>
            <a:pPr marL="0" indent="0" fontAlgn="base">
              <a:lnSpc>
                <a:spcPct val="150000"/>
              </a:lnSpc>
              <a:buNone/>
            </a:pPr>
            <a:endParaRPr lang="ja-JP" altLang="en-US" sz="1200">
              <a:solidFill>
                <a:srgbClr val="000000"/>
              </a:solidFill>
              <a:effectLst/>
              <a:latin typeface="Helvetica" pitchFamily="2" charset="0"/>
            </a:endParaRPr>
          </a:p>
          <a:p>
            <a:pPr marL="0" indent="0" fontAlgn="base">
              <a:lnSpc>
                <a:spcPct val="150000"/>
              </a:lnSpc>
              <a:buNone/>
            </a:pPr>
            <a:endParaRPr lang="en-US" altLang="ja-JP" sz="1800" dirty="0">
              <a:latin typeface="Century" panose="02040604050505020304" pitchFamily="18" charset="0"/>
              <a:ea typeface="ＭＳ 明朝" panose="02020609040205080304" pitchFamily="49" charset="-128"/>
              <a:cs typeface="Times New Roman" panose="02020603050405020304" pitchFamily="18" charset="0"/>
            </a:endParaRPr>
          </a:p>
        </p:txBody>
      </p:sp>
      <p:sp>
        <p:nvSpPr>
          <p:cNvPr id="2" name="フレーム 1">
            <a:extLst>
              <a:ext uri="{FF2B5EF4-FFF2-40B4-BE49-F238E27FC236}">
                <a16:creationId xmlns:a16="http://schemas.microsoft.com/office/drawing/2014/main" id="{6DDD29E7-6F0D-0E85-E190-2A4FF10B8EE5}"/>
              </a:ext>
            </a:extLst>
          </p:cNvPr>
          <p:cNvSpPr/>
          <p:nvPr/>
        </p:nvSpPr>
        <p:spPr>
          <a:xfrm>
            <a:off x="0" y="796514"/>
            <a:ext cx="12192000" cy="1768266"/>
          </a:xfrm>
          <a:prstGeom prst="frame">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kumimoji="1" lang="ja-JP" altLang="en-US">
              <a:solidFill>
                <a:schemeClr val="tx1"/>
              </a:solidFill>
            </a:endParaRPr>
          </a:p>
        </p:txBody>
      </p:sp>
      <p:sp>
        <p:nvSpPr>
          <p:cNvPr id="4" name="テキスト ボックス 3">
            <a:extLst>
              <a:ext uri="{FF2B5EF4-FFF2-40B4-BE49-F238E27FC236}">
                <a16:creationId xmlns:a16="http://schemas.microsoft.com/office/drawing/2014/main" id="{842B2536-8A4C-E032-937A-6A51D8124B3A}"/>
              </a:ext>
            </a:extLst>
          </p:cNvPr>
          <p:cNvSpPr txBox="1"/>
          <p:nvPr/>
        </p:nvSpPr>
        <p:spPr>
          <a:xfrm>
            <a:off x="4849504" y="150183"/>
            <a:ext cx="2492990" cy="646331"/>
          </a:xfrm>
          <a:prstGeom prst="rect">
            <a:avLst/>
          </a:prstGeom>
          <a:noFill/>
        </p:spPr>
        <p:txBody>
          <a:bodyPr wrap="none" rtlCol="0">
            <a:spAutoFit/>
          </a:bodyPr>
          <a:lstStyle/>
          <a:p>
            <a:r>
              <a:rPr kumimoji="1" lang="ja-JP" altLang="en-US" sz="3600"/>
              <a:t>目指すこと</a:t>
            </a:r>
          </a:p>
        </p:txBody>
      </p:sp>
    </p:spTree>
    <p:extLst>
      <p:ext uri="{BB962C8B-B14F-4D97-AF65-F5344CB8AC3E}">
        <p14:creationId xmlns:p14="http://schemas.microsoft.com/office/powerpoint/2010/main" val="1031116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1F7731-67CA-69A0-6B97-024D309323A2}"/>
              </a:ext>
            </a:extLst>
          </p:cNvPr>
          <p:cNvSpPr>
            <a:spLocks noGrp="1"/>
          </p:cNvSpPr>
          <p:nvPr>
            <p:ph type="title"/>
          </p:nvPr>
        </p:nvSpPr>
        <p:spPr/>
        <p:txBody>
          <a:bodyPr/>
          <a:lstStyle/>
          <a:p>
            <a:pPr algn="ctr"/>
            <a:r>
              <a:rPr lang="ja-JP" altLang="en-US">
                <a:latin typeface="MS PGothic" panose="020B0600070205080204" pitchFamily="34" charset="-128"/>
                <a:ea typeface="MS PGothic" panose="020B0600070205080204" pitchFamily="34" charset="-128"/>
              </a:rPr>
              <a:t>（助成事業）ミーティングセンターたね　</a:t>
            </a:r>
            <a:endParaRPr kumimoji="1" lang="ja-JP" altLang="en-US">
              <a:latin typeface="MS PGothic" panose="020B0600070205080204" pitchFamily="34" charset="-128"/>
              <a:ea typeface="MS PGothic" panose="020B0600070205080204" pitchFamily="34" charset="-128"/>
            </a:endParaRPr>
          </a:p>
        </p:txBody>
      </p:sp>
      <p:sp>
        <p:nvSpPr>
          <p:cNvPr id="3" name="コンテンツ プレースホルダー 2">
            <a:extLst>
              <a:ext uri="{FF2B5EF4-FFF2-40B4-BE49-F238E27FC236}">
                <a16:creationId xmlns:a16="http://schemas.microsoft.com/office/drawing/2014/main" id="{FD7814B7-12C8-3E44-BD41-6596518FBAC1}"/>
              </a:ext>
            </a:extLst>
          </p:cNvPr>
          <p:cNvSpPr>
            <a:spLocks noGrp="1"/>
          </p:cNvSpPr>
          <p:nvPr>
            <p:ph idx="1"/>
          </p:nvPr>
        </p:nvSpPr>
        <p:spPr>
          <a:xfrm>
            <a:off x="96040" y="1676144"/>
            <a:ext cx="11999920" cy="4648328"/>
          </a:xfrm>
        </p:spPr>
        <p:txBody>
          <a:bodyPr>
            <a:noAutofit/>
          </a:bodyPr>
          <a:lstStyle/>
          <a:p>
            <a:pPr marL="0" indent="0" algn="ctr" fontAlgn="base">
              <a:lnSpc>
                <a:spcPct val="150000"/>
              </a:lnSpc>
              <a:buNone/>
            </a:pPr>
            <a:r>
              <a:rPr lang="ja-JP" altLang="en-US" sz="1800">
                <a:latin typeface="+mn-ea"/>
              </a:rPr>
              <a:t>認知症の人と家族のための会／毎月１回　</a:t>
            </a:r>
            <a:r>
              <a:rPr lang="en-US" altLang="ja-JP" sz="1800" dirty="0">
                <a:latin typeface="+mn-ea"/>
              </a:rPr>
              <a:t>10</a:t>
            </a:r>
            <a:r>
              <a:rPr lang="ja-JP" altLang="en-US" sz="1800">
                <a:latin typeface="+mn-ea"/>
              </a:rPr>
              <a:t>時から</a:t>
            </a:r>
            <a:r>
              <a:rPr lang="en-US" altLang="ja-JP" sz="1800" dirty="0">
                <a:latin typeface="+mn-ea"/>
              </a:rPr>
              <a:t>12</a:t>
            </a:r>
            <a:r>
              <a:rPr lang="ja-JP" altLang="en-US" sz="1800">
                <a:latin typeface="+mn-ea"/>
              </a:rPr>
              <a:t>時</a:t>
            </a:r>
            <a:endParaRPr lang="en-US" altLang="ja-JP" sz="1800" dirty="0">
              <a:latin typeface="+mn-ea"/>
            </a:endParaRPr>
          </a:p>
          <a:p>
            <a:pPr marL="0" indent="0" algn="ctr" fontAlgn="base">
              <a:lnSpc>
                <a:spcPct val="150000"/>
              </a:lnSpc>
              <a:buNone/>
            </a:pPr>
            <a:endParaRPr lang="en-US" altLang="ja-JP" sz="1400" dirty="0">
              <a:latin typeface="+mn-ea"/>
            </a:endParaRPr>
          </a:p>
          <a:p>
            <a:r>
              <a:rPr kumimoji="1" lang="en-US" altLang="ja-JP" sz="1600" b="1" dirty="0">
                <a:latin typeface="+mn-ea"/>
              </a:rPr>
              <a:t>10</a:t>
            </a:r>
            <a:r>
              <a:rPr kumimoji="1" lang="ja-JP" altLang="en-US" sz="1600" b="1">
                <a:latin typeface="+mn-ea"/>
              </a:rPr>
              <a:t>時から</a:t>
            </a:r>
            <a:r>
              <a:rPr kumimoji="1" lang="en-US" altLang="ja-JP" sz="1600" b="1" dirty="0">
                <a:latin typeface="+mn-ea"/>
              </a:rPr>
              <a:t>10</a:t>
            </a:r>
            <a:r>
              <a:rPr kumimoji="1" lang="ja-JP" altLang="en-US" sz="1600" b="1">
                <a:latin typeface="+mn-ea"/>
              </a:rPr>
              <a:t>時</a:t>
            </a:r>
            <a:r>
              <a:rPr kumimoji="1" lang="en-US" altLang="ja-JP" sz="1600" b="1" dirty="0">
                <a:latin typeface="+mn-ea"/>
              </a:rPr>
              <a:t>30</a:t>
            </a:r>
            <a:r>
              <a:rPr kumimoji="1" lang="ja-JP" altLang="en-US" sz="1600" b="1">
                <a:latin typeface="+mn-ea"/>
              </a:rPr>
              <a:t>分　　　</a:t>
            </a:r>
            <a:r>
              <a:rPr kumimoji="1" lang="en-US" altLang="ja-JP" sz="1600" b="1" dirty="0">
                <a:latin typeface="+mn-ea"/>
              </a:rPr>
              <a:t>  </a:t>
            </a:r>
            <a:r>
              <a:rPr kumimoji="1" lang="ja-JP" altLang="en-US" sz="1600" b="1">
                <a:latin typeface="+mn-ea"/>
              </a:rPr>
              <a:t>話し合い</a:t>
            </a:r>
            <a:endParaRPr kumimoji="1" lang="en-US" altLang="ja-JP" sz="1600" b="1" dirty="0">
              <a:latin typeface="+mn-ea"/>
            </a:endParaRPr>
          </a:p>
          <a:p>
            <a:pPr marL="0" indent="0">
              <a:buNone/>
            </a:pPr>
            <a:r>
              <a:rPr lang="ja-JP" altLang="en-US" sz="1600">
                <a:latin typeface="+mn-ea"/>
              </a:rPr>
              <a:t>　　　　　　　　　　　　　☆</a:t>
            </a:r>
            <a:r>
              <a:rPr lang="en-US" altLang="ja-JP" sz="1600" dirty="0">
                <a:latin typeface="+mn-ea"/>
              </a:rPr>
              <a:t> </a:t>
            </a:r>
            <a:r>
              <a:rPr lang="ja-JP" altLang="en-US" sz="1600">
                <a:latin typeface="+mn-ea"/>
              </a:rPr>
              <a:t>お茶とお菓子をいただきながら、自由にお話をする</a:t>
            </a:r>
            <a:endParaRPr lang="en-US" altLang="ja-JP" sz="1600" dirty="0">
              <a:latin typeface="+mn-ea"/>
            </a:endParaRPr>
          </a:p>
          <a:p>
            <a:pPr marL="0" indent="0">
              <a:buNone/>
            </a:pPr>
            <a:r>
              <a:rPr lang="ja-JP" altLang="en-US" sz="1600">
                <a:latin typeface="+mn-ea"/>
              </a:rPr>
              <a:t>　　　　　　　　　　　　　　</a:t>
            </a:r>
            <a:r>
              <a:rPr lang="en-US" altLang="ja-JP" sz="1600" dirty="0">
                <a:latin typeface="+mn-ea"/>
              </a:rPr>
              <a:t> </a:t>
            </a:r>
            <a:r>
              <a:rPr lang="ja-JP" altLang="en-US" sz="1600">
                <a:latin typeface="+mn-ea"/>
              </a:rPr>
              <a:t>今までの話題＿生まれ育った地域の話。車の運転について・</a:t>
            </a:r>
            <a:endParaRPr lang="en-US" altLang="ja-JP" sz="1600" dirty="0">
              <a:latin typeface="+mn-ea"/>
            </a:endParaRPr>
          </a:p>
          <a:p>
            <a:pPr marL="0" indent="0">
              <a:buNone/>
            </a:pPr>
            <a:r>
              <a:rPr kumimoji="1" lang="ja-JP" altLang="en-US" sz="1600">
                <a:latin typeface="+mn-ea"/>
              </a:rPr>
              <a:t>　　　　　　　　　　　　　　</a:t>
            </a:r>
            <a:r>
              <a:rPr kumimoji="1" lang="en-US" altLang="ja-JP" sz="1600" dirty="0">
                <a:latin typeface="+mn-ea"/>
              </a:rPr>
              <a:t> </a:t>
            </a:r>
            <a:r>
              <a:rPr kumimoji="1" lang="ja-JP" altLang="en-US" sz="1600">
                <a:latin typeface="+mn-ea"/>
              </a:rPr>
              <a:t>薬について・病院について・趣味についてなど</a:t>
            </a:r>
            <a:endParaRPr lang="en-US" altLang="ja-JP" sz="1600" dirty="0">
              <a:latin typeface="+mn-ea"/>
            </a:endParaRPr>
          </a:p>
          <a:p>
            <a:r>
              <a:rPr kumimoji="1" lang="en-US" altLang="ja-JP" sz="1600" b="1" dirty="0">
                <a:latin typeface="+mn-ea"/>
              </a:rPr>
              <a:t>10</a:t>
            </a:r>
            <a:r>
              <a:rPr kumimoji="1" lang="ja-JP" altLang="en-US" sz="1600" b="1">
                <a:latin typeface="+mn-ea"/>
              </a:rPr>
              <a:t>時</a:t>
            </a:r>
            <a:r>
              <a:rPr kumimoji="1" lang="en-US" altLang="ja-JP" sz="1600" b="1" dirty="0">
                <a:latin typeface="+mn-ea"/>
              </a:rPr>
              <a:t>30</a:t>
            </a:r>
            <a:r>
              <a:rPr kumimoji="1" lang="ja-JP" altLang="en-US" sz="1600" b="1">
                <a:latin typeface="+mn-ea"/>
              </a:rPr>
              <a:t>分から</a:t>
            </a:r>
            <a:r>
              <a:rPr kumimoji="1" lang="en-US" altLang="ja-JP" sz="1600" b="1" dirty="0">
                <a:latin typeface="+mn-ea"/>
              </a:rPr>
              <a:t>11</a:t>
            </a:r>
            <a:r>
              <a:rPr kumimoji="1" lang="ja-JP" altLang="en-US" sz="1600" b="1">
                <a:latin typeface="+mn-ea"/>
              </a:rPr>
              <a:t>時</a:t>
            </a:r>
            <a:r>
              <a:rPr kumimoji="1" lang="en-US" altLang="ja-JP" sz="1600" b="1" dirty="0">
                <a:latin typeface="+mn-ea"/>
              </a:rPr>
              <a:t>50</a:t>
            </a:r>
            <a:r>
              <a:rPr kumimoji="1" lang="ja-JP" altLang="en-US" sz="1600" b="1">
                <a:latin typeface="+mn-ea"/>
              </a:rPr>
              <a:t>分　</a:t>
            </a:r>
            <a:r>
              <a:rPr kumimoji="1" lang="en-US" altLang="ja-JP" sz="1600" b="1" dirty="0">
                <a:latin typeface="+mn-ea"/>
              </a:rPr>
              <a:t>  </a:t>
            </a:r>
            <a:r>
              <a:rPr kumimoji="1" lang="ja-JP" altLang="en-US" sz="1600" b="1">
                <a:latin typeface="+mn-ea"/>
              </a:rPr>
              <a:t>今日したいことをする</a:t>
            </a:r>
            <a:endParaRPr kumimoji="1" lang="en-US" altLang="ja-JP" sz="1600" b="1" dirty="0">
              <a:latin typeface="+mn-ea"/>
            </a:endParaRPr>
          </a:p>
          <a:p>
            <a:pPr marL="0" indent="0">
              <a:buNone/>
            </a:pPr>
            <a:r>
              <a:rPr lang="ja-JP" altLang="en-US" sz="1600">
                <a:latin typeface="+mn-ea"/>
              </a:rPr>
              <a:t>　　　　　　　　　　　　　 ☆ 今までして来たこと＿カラオケ・</a:t>
            </a:r>
            <a:r>
              <a:rPr lang="en-US" altLang="ja-JP" sz="1600" dirty="0">
                <a:latin typeface="+mn-ea"/>
              </a:rPr>
              <a:t>e</a:t>
            </a:r>
            <a:r>
              <a:rPr lang="ja-JP" altLang="en-US" sz="1600">
                <a:latin typeface="+mn-ea"/>
              </a:rPr>
              <a:t>スポーツでボウリング・</a:t>
            </a:r>
            <a:endParaRPr lang="en-US" altLang="ja-JP" sz="1600" dirty="0">
              <a:latin typeface="+mn-ea"/>
            </a:endParaRPr>
          </a:p>
          <a:p>
            <a:pPr marL="0" indent="0">
              <a:buNone/>
            </a:pPr>
            <a:r>
              <a:rPr kumimoji="1" lang="ja-JP" altLang="en-US" sz="1600">
                <a:latin typeface="+mn-ea"/>
              </a:rPr>
              <a:t>　　　　　　　　　　　　　　</a:t>
            </a:r>
            <a:r>
              <a:rPr lang="en-US" altLang="ja-JP" sz="1600" dirty="0">
                <a:latin typeface="+mn-ea"/>
              </a:rPr>
              <a:t>  </a:t>
            </a:r>
            <a:r>
              <a:rPr kumimoji="1" lang="ja-JP" altLang="en-US" sz="1600">
                <a:latin typeface="+mn-ea"/>
              </a:rPr>
              <a:t>ボッチャ・地域包括支援センターの方とお話しなど</a:t>
            </a:r>
            <a:endParaRPr lang="en-US" altLang="ja-JP" sz="1600" dirty="0">
              <a:latin typeface="+mn-ea"/>
            </a:endParaRPr>
          </a:p>
          <a:p>
            <a:r>
              <a:rPr kumimoji="1" lang="en-US" altLang="ja-JP" sz="1600" b="1" dirty="0">
                <a:latin typeface="+mn-ea"/>
              </a:rPr>
              <a:t>11</a:t>
            </a:r>
            <a:r>
              <a:rPr kumimoji="1" lang="ja-JP" altLang="en-US" sz="1600" b="1">
                <a:latin typeface="+mn-ea"/>
              </a:rPr>
              <a:t>時</a:t>
            </a:r>
            <a:r>
              <a:rPr kumimoji="1" lang="en-US" altLang="ja-JP" sz="1600" b="1" dirty="0">
                <a:latin typeface="+mn-ea"/>
              </a:rPr>
              <a:t>50</a:t>
            </a:r>
            <a:r>
              <a:rPr kumimoji="1" lang="ja-JP" altLang="en-US" sz="1600" b="1">
                <a:latin typeface="+mn-ea"/>
              </a:rPr>
              <a:t>分から</a:t>
            </a:r>
            <a:r>
              <a:rPr kumimoji="1" lang="en-US" altLang="ja-JP" sz="1600" b="1" dirty="0">
                <a:latin typeface="+mn-ea"/>
              </a:rPr>
              <a:t>12</a:t>
            </a:r>
            <a:r>
              <a:rPr kumimoji="1" lang="ja-JP" altLang="en-US" sz="1600" b="1">
                <a:latin typeface="+mn-ea"/>
              </a:rPr>
              <a:t>時　　　</a:t>
            </a:r>
            <a:r>
              <a:rPr kumimoji="1" lang="en-US" altLang="ja-JP" sz="1600" b="1" dirty="0">
                <a:latin typeface="+mn-ea"/>
              </a:rPr>
              <a:t>   </a:t>
            </a:r>
            <a:r>
              <a:rPr kumimoji="1" lang="ja-JP" altLang="en-US" sz="1600" b="1">
                <a:latin typeface="+mn-ea"/>
              </a:rPr>
              <a:t>次回についてお話しする</a:t>
            </a:r>
            <a:endParaRPr kumimoji="1" lang="en-US" altLang="ja-JP" sz="1600" b="1" dirty="0">
              <a:latin typeface="+mn-ea"/>
            </a:endParaRPr>
          </a:p>
          <a:p>
            <a:pPr marL="0" indent="0">
              <a:buNone/>
            </a:pPr>
            <a:r>
              <a:rPr kumimoji="1" lang="ja-JP" altLang="en-US" sz="1600">
                <a:latin typeface="+mn-ea"/>
              </a:rPr>
              <a:t>　　　　　　　　　　　　　</a:t>
            </a:r>
            <a:r>
              <a:rPr lang="en-US" altLang="ja-JP" sz="1600" dirty="0">
                <a:latin typeface="+mn-ea"/>
              </a:rPr>
              <a:t> </a:t>
            </a:r>
            <a:r>
              <a:rPr kumimoji="1" lang="ja-JP" altLang="en-US" sz="1600">
                <a:latin typeface="+mn-ea"/>
              </a:rPr>
              <a:t>☆</a:t>
            </a:r>
            <a:r>
              <a:rPr kumimoji="1" lang="en-US" altLang="ja-JP" sz="1600" dirty="0">
                <a:latin typeface="+mn-ea"/>
              </a:rPr>
              <a:t> </a:t>
            </a:r>
            <a:r>
              <a:rPr kumimoji="1" lang="ja-JP" altLang="en-US" sz="1600">
                <a:latin typeface="+mn-ea"/>
              </a:rPr>
              <a:t>次にしたいことがあるかをお聞きする</a:t>
            </a:r>
            <a:endParaRPr kumimoji="1" lang="en-US" altLang="ja-JP" sz="1600" dirty="0">
              <a:latin typeface="+mn-ea"/>
            </a:endParaRPr>
          </a:p>
          <a:p>
            <a:pPr marL="0" indent="0">
              <a:buNone/>
            </a:pPr>
            <a:endParaRPr kumimoji="1" lang="en-US" altLang="ja-JP" sz="1400" dirty="0"/>
          </a:p>
          <a:p>
            <a:pPr marL="0" indent="0">
              <a:buNone/>
            </a:pPr>
            <a:r>
              <a:rPr kumimoji="1" lang="ja-JP" altLang="en-US" sz="1400"/>
              <a:t>　　</a:t>
            </a:r>
            <a:r>
              <a:rPr lang="ja-JP" altLang="en-US" sz="1400"/>
              <a:t>　</a:t>
            </a:r>
            <a:endParaRPr lang="en-US" altLang="ja-JP" sz="1400" dirty="0"/>
          </a:p>
        </p:txBody>
      </p:sp>
      <p:pic>
        <p:nvPicPr>
          <p:cNvPr id="8" name="図 7">
            <a:extLst>
              <a:ext uri="{FF2B5EF4-FFF2-40B4-BE49-F238E27FC236}">
                <a16:creationId xmlns:a16="http://schemas.microsoft.com/office/drawing/2014/main" id="{8720B1AD-9919-B47B-2A67-944EB18718B1}"/>
              </a:ext>
            </a:extLst>
          </p:cNvPr>
          <p:cNvPicPr>
            <a:picLocks noChangeAspect="1"/>
          </p:cNvPicPr>
          <p:nvPr/>
        </p:nvPicPr>
        <p:blipFill>
          <a:blip r:embed="rId3"/>
          <a:stretch>
            <a:fillRect/>
          </a:stretch>
        </p:blipFill>
        <p:spPr>
          <a:xfrm>
            <a:off x="96040" y="206368"/>
            <a:ext cx="1484320" cy="1484320"/>
          </a:xfrm>
          <a:prstGeom prst="rect">
            <a:avLst/>
          </a:prstGeom>
        </p:spPr>
      </p:pic>
      <p:pic>
        <p:nvPicPr>
          <p:cNvPr id="11" name="図 10">
            <a:extLst>
              <a:ext uri="{FF2B5EF4-FFF2-40B4-BE49-F238E27FC236}">
                <a16:creationId xmlns:a16="http://schemas.microsoft.com/office/drawing/2014/main" id="{C04DC148-1C56-909E-8C32-34BA1A4A525C}"/>
              </a:ext>
            </a:extLst>
          </p:cNvPr>
          <p:cNvPicPr>
            <a:picLocks noChangeAspect="1"/>
          </p:cNvPicPr>
          <p:nvPr/>
        </p:nvPicPr>
        <p:blipFill>
          <a:blip r:embed="rId4"/>
          <a:stretch>
            <a:fillRect/>
          </a:stretch>
        </p:blipFill>
        <p:spPr>
          <a:xfrm>
            <a:off x="9323294" y="4813817"/>
            <a:ext cx="2868706" cy="2044183"/>
          </a:xfrm>
          <a:prstGeom prst="rect">
            <a:avLst/>
          </a:prstGeom>
        </p:spPr>
      </p:pic>
      <p:pic>
        <p:nvPicPr>
          <p:cNvPr id="12" name="図 11">
            <a:extLst>
              <a:ext uri="{FF2B5EF4-FFF2-40B4-BE49-F238E27FC236}">
                <a16:creationId xmlns:a16="http://schemas.microsoft.com/office/drawing/2014/main" id="{EE117343-C228-567C-7BF5-1BA45A7EA9CA}"/>
              </a:ext>
            </a:extLst>
          </p:cNvPr>
          <p:cNvPicPr>
            <a:picLocks noChangeAspect="1"/>
          </p:cNvPicPr>
          <p:nvPr/>
        </p:nvPicPr>
        <p:blipFill>
          <a:blip r:embed="rId5"/>
          <a:stretch>
            <a:fillRect/>
          </a:stretch>
        </p:blipFill>
        <p:spPr>
          <a:xfrm>
            <a:off x="9323295" y="1975698"/>
            <a:ext cx="2868706" cy="2868706"/>
          </a:xfrm>
          <a:prstGeom prst="rect">
            <a:avLst/>
          </a:prstGeom>
        </p:spPr>
      </p:pic>
      <p:pic>
        <p:nvPicPr>
          <p:cNvPr id="13" name="図 12">
            <a:extLst>
              <a:ext uri="{FF2B5EF4-FFF2-40B4-BE49-F238E27FC236}">
                <a16:creationId xmlns:a16="http://schemas.microsoft.com/office/drawing/2014/main" id="{89A991F4-F6C5-B49F-61B9-6EA0E3CF9391}"/>
              </a:ext>
            </a:extLst>
          </p:cNvPr>
          <p:cNvPicPr>
            <a:picLocks noChangeAspect="1"/>
          </p:cNvPicPr>
          <p:nvPr/>
        </p:nvPicPr>
        <p:blipFill>
          <a:blip r:embed="rId6"/>
          <a:stretch>
            <a:fillRect/>
          </a:stretch>
        </p:blipFill>
        <p:spPr>
          <a:xfrm>
            <a:off x="10632141" y="196076"/>
            <a:ext cx="1443318" cy="1443318"/>
          </a:xfrm>
          <a:prstGeom prst="rect">
            <a:avLst/>
          </a:prstGeom>
        </p:spPr>
      </p:pic>
      <p:pic>
        <p:nvPicPr>
          <p:cNvPr id="14" name="図 13">
            <a:extLst>
              <a:ext uri="{FF2B5EF4-FFF2-40B4-BE49-F238E27FC236}">
                <a16:creationId xmlns:a16="http://schemas.microsoft.com/office/drawing/2014/main" id="{DCE7B310-798F-11DF-D6E2-761488082179}"/>
              </a:ext>
            </a:extLst>
          </p:cNvPr>
          <p:cNvPicPr>
            <a:picLocks noChangeAspect="1"/>
          </p:cNvPicPr>
          <p:nvPr/>
        </p:nvPicPr>
        <p:blipFill>
          <a:blip r:embed="rId7"/>
          <a:stretch>
            <a:fillRect/>
          </a:stretch>
        </p:blipFill>
        <p:spPr>
          <a:xfrm>
            <a:off x="6948164" y="5224569"/>
            <a:ext cx="2177907" cy="1633431"/>
          </a:xfrm>
          <a:prstGeom prst="rect">
            <a:avLst/>
          </a:prstGeom>
        </p:spPr>
      </p:pic>
    </p:spTree>
    <p:extLst>
      <p:ext uri="{BB962C8B-B14F-4D97-AF65-F5344CB8AC3E}">
        <p14:creationId xmlns:p14="http://schemas.microsoft.com/office/powerpoint/2010/main" val="3023818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9F67119-75DD-CC8F-5B9E-C345B615B015}"/>
              </a:ext>
            </a:extLst>
          </p:cNvPr>
          <p:cNvSpPr>
            <a:spLocks noGrp="1"/>
          </p:cNvSpPr>
          <p:nvPr>
            <p:ph idx="1"/>
          </p:nvPr>
        </p:nvSpPr>
        <p:spPr>
          <a:xfrm>
            <a:off x="290287" y="126206"/>
            <a:ext cx="11669484" cy="6605588"/>
          </a:xfrm>
        </p:spPr>
        <p:txBody>
          <a:bodyPr>
            <a:noAutofit/>
          </a:bodyPr>
          <a:lstStyle/>
          <a:p>
            <a:pPr marL="0" indent="0">
              <a:lnSpc>
                <a:spcPct val="150000"/>
              </a:lnSpc>
              <a:buNone/>
            </a:pPr>
            <a:r>
              <a:rPr lang="ja-JP" altLang="en-US" sz="1600" b="1">
                <a:latin typeface="+mn-ea"/>
              </a:rPr>
              <a:t>開催期間</a:t>
            </a:r>
            <a:r>
              <a:rPr lang="ja-JP" altLang="en-US" sz="1600">
                <a:latin typeface="+mn-ea"/>
              </a:rPr>
              <a:t>：</a:t>
            </a:r>
            <a:r>
              <a:rPr lang="en-US" altLang="ja-JP" sz="1600" dirty="0">
                <a:latin typeface="+mn-ea"/>
              </a:rPr>
              <a:t>2024</a:t>
            </a:r>
            <a:r>
              <a:rPr lang="ja-JP" altLang="en-US" sz="1600">
                <a:latin typeface="+mn-ea"/>
              </a:rPr>
              <a:t>年</a:t>
            </a:r>
            <a:r>
              <a:rPr lang="en-US" altLang="ja-JP" sz="1600" dirty="0">
                <a:latin typeface="+mn-ea"/>
              </a:rPr>
              <a:t>4</a:t>
            </a:r>
            <a:r>
              <a:rPr lang="ja-JP" altLang="en-US" sz="1600">
                <a:latin typeface="+mn-ea"/>
              </a:rPr>
              <a:t>月から</a:t>
            </a:r>
            <a:r>
              <a:rPr lang="en-US" altLang="ja-JP" sz="1600" dirty="0">
                <a:latin typeface="+mn-ea"/>
              </a:rPr>
              <a:t>2025</a:t>
            </a:r>
            <a:r>
              <a:rPr lang="ja-JP" altLang="en-US" sz="1600">
                <a:latin typeface="+mn-ea"/>
              </a:rPr>
              <a:t>年</a:t>
            </a:r>
            <a:r>
              <a:rPr lang="en-US" altLang="ja-JP" sz="1600" dirty="0">
                <a:latin typeface="+mn-ea"/>
              </a:rPr>
              <a:t>3</a:t>
            </a:r>
            <a:r>
              <a:rPr lang="ja-JP" altLang="en-US" sz="1600">
                <a:latin typeface="+mn-ea"/>
              </a:rPr>
              <a:t>月まで</a:t>
            </a:r>
            <a:endParaRPr lang="en-US" altLang="ja-JP" sz="1600" dirty="0">
              <a:latin typeface="+mn-ea"/>
            </a:endParaRPr>
          </a:p>
          <a:p>
            <a:pPr marL="0" indent="0">
              <a:lnSpc>
                <a:spcPct val="150000"/>
              </a:lnSpc>
              <a:buNone/>
            </a:pPr>
            <a:r>
              <a:rPr lang="ja-JP" altLang="en-US" sz="1600" b="1">
                <a:latin typeface="+mn-ea"/>
              </a:rPr>
              <a:t>開催回数</a:t>
            </a:r>
            <a:r>
              <a:rPr lang="ja-JP" altLang="en-US" sz="1600">
                <a:latin typeface="+mn-ea"/>
              </a:rPr>
              <a:t>：１０回　（</a:t>
            </a:r>
            <a:r>
              <a:rPr lang="en-US" altLang="ja-JP" sz="1600" dirty="0">
                <a:latin typeface="+mn-ea"/>
              </a:rPr>
              <a:t>8</a:t>
            </a:r>
            <a:r>
              <a:rPr lang="ja-JP" altLang="en-US" sz="1600">
                <a:latin typeface="+mn-ea"/>
              </a:rPr>
              <a:t>月は猛暑でお休み。</a:t>
            </a:r>
            <a:r>
              <a:rPr lang="en-US" altLang="ja-JP" sz="1600" dirty="0">
                <a:latin typeface="+mn-ea"/>
              </a:rPr>
              <a:t>3</a:t>
            </a:r>
            <a:r>
              <a:rPr lang="ja-JP" altLang="en-US" sz="1600">
                <a:latin typeface="+mn-ea"/>
              </a:rPr>
              <a:t>月は雪予報でお休み）</a:t>
            </a:r>
            <a:endParaRPr lang="en-US" altLang="ja-JP" sz="1600" dirty="0">
              <a:latin typeface="+mn-ea"/>
            </a:endParaRPr>
          </a:p>
          <a:p>
            <a:pPr marL="0" indent="0">
              <a:lnSpc>
                <a:spcPct val="150000"/>
              </a:lnSpc>
              <a:buNone/>
            </a:pPr>
            <a:r>
              <a:rPr lang="ja-JP" altLang="en-US" sz="1600" b="1">
                <a:latin typeface="+mn-ea"/>
              </a:rPr>
              <a:t>参加人数</a:t>
            </a:r>
            <a:r>
              <a:rPr lang="ja-JP" altLang="en-US" sz="1600">
                <a:latin typeface="+mn-ea"/>
              </a:rPr>
              <a:t>：総計８４名　</a:t>
            </a:r>
            <a:endParaRPr lang="en-US" altLang="ja-JP" sz="1600" dirty="0">
              <a:latin typeface="+mn-ea"/>
            </a:endParaRPr>
          </a:p>
          <a:p>
            <a:pPr marL="0" indent="0">
              <a:lnSpc>
                <a:spcPct val="100000"/>
              </a:lnSpc>
              <a:buNone/>
            </a:pPr>
            <a:r>
              <a:rPr lang="en-US" altLang="ja-JP" sz="1600" dirty="0">
                <a:latin typeface="+mn-ea"/>
              </a:rPr>
              <a:t>〈</a:t>
            </a:r>
            <a:r>
              <a:rPr lang="ja-JP" altLang="en-US" sz="1600">
                <a:latin typeface="+mn-ea"/>
              </a:rPr>
              <a:t>内、本人とご家族　５６名／認知症をもつ夫と妻（</a:t>
            </a:r>
            <a:r>
              <a:rPr lang="en-US" altLang="ja-JP" sz="1600" dirty="0">
                <a:latin typeface="+mn-ea"/>
              </a:rPr>
              <a:t>80</a:t>
            </a:r>
            <a:r>
              <a:rPr lang="ja-JP" altLang="en-US" sz="1600">
                <a:latin typeface="+mn-ea"/>
              </a:rPr>
              <a:t>代）・認知症をもつ夫と妻（</a:t>
            </a:r>
            <a:r>
              <a:rPr lang="en-US" altLang="ja-JP" sz="1600" dirty="0">
                <a:latin typeface="+mn-ea"/>
              </a:rPr>
              <a:t>70</a:t>
            </a:r>
            <a:r>
              <a:rPr lang="ja-JP" altLang="en-US" sz="1600">
                <a:latin typeface="+mn-ea"/>
              </a:rPr>
              <a:t>代）・認知症をもつ女性の家族</a:t>
            </a:r>
            <a:r>
              <a:rPr lang="en-US" altLang="ja-JP" sz="1600" dirty="0">
                <a:latin typeface="+mn-ea"/>
              </a:rPr>
              <a:t>70</a:t>
            </a:r>
            <a:r>
              <a:rPr lang="ja-JP" altLang="en-US" sz="1600">
                <a:latin typeface="+mn-ea"/>
              </a:rPr>
              <a:t>代・</a:t>
            </a:r>
            <a:r>
              <a:rPr lang="en-US" altLang="ja-JP" sz="1600" dirty="0">
                <a:latin typeface="+mn-ea"/>
              </a:rPr>
              <a:t>MCI</a:t>
            </a:r>
            <a:r>
              <a:rPr lang="ja-JP" altLang="en-US" sz="1600">
                <a:latin typeface="+mn-ea"/>
              </a:rPr>
              <a:t>と診断された男性（</a:t>
            </a:r>
            <a:r>
              <a:rPr lang="en-US" altLang="ja-JP" sz="1600" dirty="0">
                <a:latin typeface="+mn-ea"/>
              </a:rPr>
              <a:t>70</a:t>
            </a:r>
            <a:r>
              <a:rPr lang="ja-JP" altLang="en-US" sz="1600">
                <a:latin typeface="+mn-ea"/>
              </a:rPr>
              <a:t>代）・もの忘れが気になる</a:t>
            </a:r>
            <a:r>
              <a:rPr lang="en-US" altLang="ja-JP" sz="1600" dirty="0">
                <a:latin typeface="+mn-ea"/>
              </a:rPr>
              <a:t>70</a:t>
            </a:r>
            <a:r>
              <a:rPr lang="ja-JP" altLang="en-US" sz="1600">
                <a:latin typeface="+mn-ea"/>
              </a:rPr>
              <a:t>代女性、</a:t>
            </a:r>
            <a:r>
              <a:rPr lang="en-US" altLang="ja-JP" sz="1600" dirty="0">
                <a:latin typeface="+mn-ea"/>
              </a:rPr>
              <a:t>90</a:t>
            </a:r>
            <a:r>
              <a:rPr lang="ja-JP" altLang="en-US" sz="1600">
                <a:latin typeface="+mn-ea"/>
              </a:rPr>
              <a:t>代女性など</a:t>
            </a:r>
            <a:r>
              <a:rPr lang="en-US" altLang="ja-JP" sz="1600" dirty="0">
                <a:latin typeface="+mn-ea"/>
              </a:rPr>
              <a:t>〉</a:t>
            </a:r>
          </a:p>
          <a:p>
            <a:pPr marL="0" indent="0">
              <a:lnSpc>
                <a:spcPct val="100000"/>
              </a:lnSpc>
              <a:buNone/>
            </a:pPr>
            <a:r>
              <a:rPr lang="ja-JP" altLang="ja-JP" sz="1600" u="sng">
                <a:effectLst/>
                <a:latin typeface="+mn-ea"/>
                <a:cs typeface="Times New Roman" panose="02020603050405020304" pitchFamily="18" charset="0"/>
              </a:rPr>
              <a:t>継続して参加される方、入院などにより参加ができなくなった方、新しく参加される方と、参加メンバーが少し変わりながらも継続することができた。</a:t>
            </a:r>
            <a:endParaRPr lang="en-US" altLang="ja-JP" sz="1600" u="sng" dirty="0">
              <a:effectLst/>
              <a:latin typeface="+mn-ea"/>
              <a:cs typeface="Times New Roman" panose="02020603050405020304" pitchFamily="18" charset="0"/>
            </a:endParaRPr>
          </a:p>
          <a:p>
            <a:pPr marL="0" indent="0">
              <a:lnSpc>
                <a:spcPct val="100000"/>
              </a:lnSpc>
              <a:buNone/>
            </a:pPr>
            <a:br>
              <a:rPr lang="en-US" altLang="ja-JP" sz="1800" dirty="0">
                <a:effectLst/>
                <a:latin typeface="Century" panose="02040604050505020304" pitchFamily="18" charset="0"/>
                <a:ea typeface="ＭＳ 明朝" panose="02020609040205080304" pitchFamily="49" charset="-128"/>
                <a:cs typeface="Times New Roman" panose="02020603050405020304" pitchFamily="18" charset="0"/>
              </a:rPr>
            </a:br>
            <a:r>
              <a:rPr kumimoji="1" lang="ja-JP" altLang="en-US" sz="1600" b="1">
                <a:latin typeface="+mn-ea"/>
              </a:rPr>
              <a:t>参加者からの声</a:t>
            </a:r>
            <a:r>
              <a:rPr kumimoji="1" lang="ja-JP" altLang="en-US" sz="1600">
                <a:latin typeface="+mn-ea"/>
              </a:rPr>
              <a:t>：</a:t>
            </a:r>
            <a:endParaRPr kumimoji="1" lang="en-US" altLang="ja-JP" sz="1600" dirty="0">
              <a:latin typeface="+mn-ea"/>
            </a:endParaRPr>
          </a:p>
          <a:p>
            <a:pPr marL="0" indent="0">
              <a:lnSpc>
                <a:spcPct val="100000"/>
              </a:lnSpc>
              <a:buNone/>
            </a:pPr>
            <a:r>
              <a:rPr lang="ja-JP" altLang="en-US" sz="1600">
                <a:latin typeface="+mn-ea"/>
              </a:rPr>
              <a:t>「今日も楽しかった」　「また参加します」　「いろんな人の話が聞きたい（同じような立場の人だけでなく専門職のお話なども）」　「夫はここに来たことをすぐに忘れてしまいますが、なんとなく楽しかったということは覚えているみたいです」　「症状を進ませないためには、人と会って一緒に何かすることがいいと友人が言っていた。</a:t>
            </a:r>
            <a:r>
              <a:rPr lang="en-US" altLang="ja-JP" sz="1600" dirty="0">
                <a:latin typeface="+mn-ea"/>
              </a:rPr>
              <a:t> MCI</a:t>
            </a:r>
            <a:r>
              <a:rPr lang="ja-JP" altLang="en-US" sz="1600">
                <a:latin typeface="+mn-ea"/>
              </a:rPr>
              <a:t>と診断されて認知症の薬を使うこともしているけれど、このような場所に来て人と会って話したりする時間を積極的に取りたいと思っている」</a:t>
            </a:r>
            <a:endParaRPr lang="en-US" altLang="ja-JP" sz="1600" dirty="0">
              <a:latin typeface="+mn-ea"/>
            </a:endParaRPr>
          </a:p>
          <a:p>
            <a:pPr marL="0" indent="0">
              <a:lnSpc>
                <a:spcPct val="100000"/>
              </a:lnSpc>
              <a:buNone/>
            </a:pPr>
            <a:r>
              <a:rPr kumimoji="1" lang="ja-JP" altLang="en-US" sz="1600" b="1"/>
              <a:t>印象に残っていること</a:t>
            </a:r>
            <a:r>
              <a:rPr kumimoji="1" lang="ja-JP" altLang="en-US" sz="1600"/>
              <a:t>：</a:t>
            </a:r>
            <a:endParaRPr kumimoji="1" lang="en-US" altLang="ja-JP" sz="1600" dirty="0"/>
          </a:p>
          <a:p>
            <a:pPr marL="0" indent="0">
              <a:lnSpc>
                <a:spcPct val="100000"/>
              </a:lnSpc>
              <a:buNone/>
            </a:pPr>
            <a:r>
              <a:rPr kumimoji="1" lang="ja-JP" altLang="en-US" sz="1600"/>
              <a:t>自然と悩みの相談をしている姿。回を重ねるごとに、親しみが増し、お互いを気遣う姿を目にする。</a:t>
            </a:r>
            <a:endParaRPr kumimoji="1" lang="en-US" altLang="ja-JP" sz="1600" dirty="0"/>
          </a:p>
          <a:p>
            <a:pPr marL="0" indent="0">
              <a:lnSpc>
                <a:spcPct val="100000"/>
              </a:lnSpc>
              <a:buNone/>
            </a:pPr>
            <a:r>
              <a:rPr kumimoji="1" lang="ja-JP" altLang="en-US" sz="1600"/>
              <a:t>夫「認知症になっても困っていない。大切なことは覚えているから」　妻「忘れちゃているけどね」</a:t>
            </a:r>
            <a:endParaRPr kumimoji="1" lang="en-US" altLang="ja-JP" sz="1600" dirty="0"/>
          </a:p>
          <a:p>
            <a:pPr marL="0" indent="0">
              <a:lnSpc>
                <a:spcPct val="100000"/>
              </a:lnSpc>
              <a:buNone/>
            </a:pPr>
            <a:r>
              <a:rPr kumimoji="1" lang="en-US" altLang="ja-JP" sz="1600" dirty="0"/>
              <a:t>MCI</a:t>
            </a:r>
            <a:r>
              <a:rPr kumimoji="1" lang="ja-JP" altLang="en-US" sz="1600"/>
              <a:t>の男性が「免許を返納しろと家族がうるさくいうので、車を売った。レンタカーをすればいいから」とお話ししたあと、ほかのご家族の方が、その方に「ウチの夫は自分の車でないと運転しないって言っていたんですよ」と声をかけていた。</a:t>
            </a:r>
            <a:endParaRPr kumimoji="1" lang="en-US" altLang="ja-JP" sz="1600" dirty="0"/>
          </a:p>
          <a:p>
            <a:pPr marL="0" indent="0">
              <a:lnSpc>
                <a:spcPct val="100000"/>
              </a:lnSpc>
              <a:buNone/>
            </a:pPr>
            <a:r>
              <a:rPr kumimoji="1" lang="ja-JP" altLang="en-US" sz="1600"/>
              <a:t>もの忘れが気になっている方「もう頭がバカになって来ちゃったのよ」</a:t>
            </a:r>
          </a:p>
        </p:txBody>
      </p:sp>
    </p:spTree>
    <p:extLst>
      <p:ext uri="{BB962C8B-B14F-4D97-AF65-F5344CB8AC3E}">
        <p14:creationId xmlns:p14="http://schemas.microsoft.com/office/powerpoint/2010/main" val="3454662616"/>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3371</TotalTime>
  <Words>1873</Words>
  <Application>Microsoft Office PowerPoint</Application>
  <PresentationFormat>ワイド画面</PresentationFormat>
  <Paragraphs>97</Paragraphs>
  <Slides>12</Slides>
  <Notes>9</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12</vt:i4>
      </vt:variant>
    </vt:vector>
  </HeadingPairs>
  <TitlesOfParts>
    <vt:vector size="20" baseType="lpstr">
      <vt:lpstr>MS PGothic</vt:lpstr>
      <vt:lpstr>rodin-demi-bold</vt:lpstr>
      <vt:lpstr>游ゴシック</vt:lpstr>
      <vt:lpstr>游ゴシック Light</vt:lpstr>
      <vt:lpstr>Arial</vt:lpstr>
      <vt:lpstr>Century</vt:lpstr>
      <vt:lpstr>Helvetica</vt:lpstr>
      <vt:lpstr>Office テーマ</vt:lpstr>
      <vt:lpstr>認知症とともに安心して よりよく暮らしていくための 地域活動  ミーテイングセンターたね</vt:lpstr>
      <vt:lpstr>「チームたね」とは</vt:lpstr>
      <vt:lpstr>PowerPoint プレゼンテーション</vt:lpstr>
      <vt:lpstr>PowerPoint プレゼンテーション</vt:lpstr>
      <vt:lpstr>なぜ、「チームたね」が生まれたか</vt:lpstr>
      <vt:lpstr>PowerPoint プレゼンテーション</vt:lpstr>
      <vt:lpstr>PowerPoint プレゼンテーション</vt:lpstr>
      <vt:lpstr>（助成事業）ミーティングセンターたね　</vt:lpstr>
      <vt:lpstr>PowerPoint プレゼンテーション</vt:lpstr>
      <vt:lpstr>PowerPoint プレゼンテーション</vt:lpstr>
      <vt:lpstr>PowerPoint プレゼンテーション</vt:lpstr>
      <vt:lpstr>今後の改善点など</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景子 早川</dc:creator>
  <cp:lastModifiedBy>方人 長谷</cp:lastModifiedBy>
  <cp:revision>55</cp:revision>
  <dcterms:created xsi:type="dcterms:W3CDTF">2024-12-03T06:18:45Z</dcterms:created>
  <dcterms:modified xsi:type="dcterms:W3CDTF">2025-05-09T07:42:57Z</dcterms:modified>
</cp:coreProperties>
</file>